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22" r:id="rId1"/>
  </p:sldMasterIdLst>
  <p:notesMasterIdLst>
    <p:notesMasterId r:id="rId19"/>
  </p:notesMasterIdLst>
  <p:sldIdLst>
    <p:sldId id="256" r:id="rId2"/>
    <p:sldId id="257" r:id="rId3"/>
    <p:sldId id="258" r:id="rId4"/>
    <p:sldId id="259" r:id="rId5"/>
    <p:sldId id="260" r:id="rId6"/>
    <p:sldId id="261" r:id="rId7"/>
    <p:sldId id="262" r:id="rId8"/>
    <p:sldId id="264" r:id="rId9"/>
    <p:sldId id="263" r:id="rId10"/>
    <p:sldId id="267" r:id="rId11"/>
    <p:sldId id="272" r:id="rId12"/>
    <p:sldId id="270" r:id="rId13"/>
    <p:sldId id="268" r:id="rId14"/>
    <p:sldId id="266" r:id="rId15"/>
    <p:sldId id="275" r:id="rId16"/>
    <p:sldId id="273"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5"/>
    <p:restoredTop sz="94673"/>
  </p:normalViewPr>
  <p:slideViewPr>
    <p:cSldViewPr snapToGrid="0" snapToObjects="1">
      <p:cViewPr>
        <p:scale>
          <a:sx n="140" d="100"/>
          <a:sy n="140" d="100"/>
        </p:scale>
        <p:origin x="37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15FFB5-6337-904A-891B-BC576A783FA5}" type="datetimeFigureOut">
              <a:rPr lang="en-US" smtClean="0"/>
              <a:t>4/4/18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6CECF-9A84-3543-8600-0B11D9759F67}" type="slidenum">
              <a:rPr lang="en-US" smtClean="0"/>
              <a:t>‹#›</a:t>
            </a:fld>
            <a:endParaRPr lang="en-US"/>
          </a:p>
        </p:txBody>
      </p:sp>
    </p:spTree>
    <p:extLst>
      <p:ext uri="{BB962C8B-B14F-4D97-AF65-F5344CB8AC3E}">
        <p14:creationId xmlns:p14="http://schemas.microsoft.com/office/powerpoint/2010/main" val="1313074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DD7537A-7663-3A4D-ACEE-8A00F9CD55C8}" type="datetimeFigureOut">
              <a:rPr lang="en-US" smtClean="0"/>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FBF32-3217-CE48-B3A5-1521140ED26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D7537A-7663-3A4D-ACEE-8A00F9CD55C8}" type="datetimeFigureOut">
              <a:rPr lang="en-US" smtClean="0"/>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FBF32-3217-CE48-B3A5-1521140ED26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D7537A-7663-3A4D-ACEE-8A00F9CD55C8}" type="datetimeFigureOut">
              <a:rPr lang="en-US" smtClean="0"/>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FBF32-3217-CE48-B3A5-1521140ED26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D7537A-7663-3A4D-ACEE-8A00F9CD55C8}" type="datetimeFigureOut">
              <a:rPr lang="en-US" smtClean="0"/>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FBF32-3217-CE48-B3A5-1521140ED26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D7537A-7663-3A4D-ACEE-8A00F9CD55C8}" type="datetimeFigureOut">
              <a:rPr lang="en-US" smtClean="0"/>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FBF32-3217-CE48-B3A5-1521140ED26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DD7537A-7663-3A4D-ACEE-8A00F9CD55C8}" type="datetimeFigureOut">
              <a:rPr lang="en-US" smtClean="0"/>
              <a:t>4/4/18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FBF32-3217-CE48-B3A5-1521140ED263}"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D7537A-7663-3A4D-ACEE-8A00F9CD55C8}" type="datetimeFigureOut">
              <a:rPr lang="en-US" smtClean="0"/>
              <a:t>4/4/18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EFBF32-3217-CE48-B3A5-1521140ED263}"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D7537A-7663-3A4D-ACEE-8A00F9CD55C8}" type="datetimeFigureOut">
              <a:rPr lang="en-US" smtClean="0"/>
              <a:t>4/4/18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EFBF32-3217-CE48-B3A5-1521140ED26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DD7537A-7663-3A4D-ACEE-8A00F9CD55C8}" type="datetimeFigureOut">
              <a:rPr lang="en-US" smtClean="0"/>
              <a:t>4/4/18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9EFBF32-3217-CE48-B3A5-1521140ED26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DD7537A-7663-3A4D-ACEE-8A00F9CD55C8}" type="datetimeFigureOut">
              <a:rPr lang="en-US" smtClean="0"/>
              <a:t>4/4/18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9EFBF32-3217-CE48-B3A5-1521140ED263}"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7537A-7663-3A4D-ACEE-8A00F9CD55C8}" type="datetimeFigureOut">
              <a:rPr lang="en-US" smtClean="0"/>
              <a:t>4/4/18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9EFBF32-3217-CE48-B3A5-1521140ED26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DD7537A-7663-3A4D-ACEE-8A00F9CD55C8}" type="datetimeFigureOut">
              <a:rPr lang="en-US" smtClean="0"/>
              <a:t>4/4/18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9EFBF32-3217-CE48-B3A5-1521140ED26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271153"/>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1099" y="1198486"/>
            <a:ext cx="8069802" cy="2310810"/>
          </a:xfrm>
        </p:spPr>
        <p:txBody>
          <a:bodyPr>
            <a:noAutofit/>
          </a:bodyPr>
          <a:lstStyle/>
          <a:p>
            <a:pPr algn="ctr"/>
            <a:r>
              <a:rPr lang="en-US" sz="5400" b="1" dirty="0">
                <a:ea typeface="Times" charset="0"/>
                <a:cs typeface="Times" charset="0"/>
              </a:rPr>
              <a:t>Analyzing Strengths and Weaknesses of Northeast 10 Conference Basketball Teams</a:t>
            </a:r>
          </a:p>
        </p:txBody>
      </p:sp>
      <p:pic>
        <p:nvPicPr>
          <p:cNvPr id="5" name="Picture 4"/>
          <p:cNvPicPr>
            <a:picLocks noChangeAspect="1"/>
          </p:cNvPicPr>
          <p:nvPr/>
        </p:nvPicPr>
        <p:blipFill>
          <a:blip r:embed="rId2"/>
          <a:stretch>
            <a:fillRect/>
          </a:stretch>
        </p:blipFill>
        <p:spPr>
          <a:xfrm>
            <a:off x="4122198" y="4756506"/>
            <a:ext cx="3947604" cy="1144805"/>
          </a:xfrm>
          <a:prstGeom prst="rect">
            <a:avLst/>
          </a:prstGeom>
        </p:spPr>
      </p:pic>
    </p:spTree>
    <p:extLst>
      <p:ext uri="{BB962C8B-B14F-4D97-AF65-F5344CB8AC3E}">
        <p14:creationId xmlns:p14="http://schemas.microsoft.com/office/powerpoint/2010/main" val="757455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206556"/>
            <a:ext cx="10058400" cy="929492"/>
          </a:xfrm>
        </p:spPr>
        <p:txBody>
          <a:bodyPr>
            <a:normAutofit/>
          </a:bodyPr>
          <a:lstStyle/>
          <a:p>
            <a:r>
              <a:rPr lang="en-US" sz="6000" dirty="0" smtClean="0"/>
              <a:t>Defensive Rebound Analysis</a:t>
            </a:r>
            <a:endParaRPr lang="en-US" sz="6000" dirty="0"/>
          </a:p>
        </p:txBody>
      </p:sp>
      <p:sp>
        <p:nvSpPr>
          <p:cNvPr id="4" name="Content Placeholder 2"/>
          <p:cNvSpPr>
            <a:spLocks noGrp="1"/>
          </p:cNvSpPr>
          <p:nvPr>
            <p:ph idx="1"/>
          </p:nvPr>
        </p:nvSpPr>
        <p:spPr>
          <a:xfrm>
            <a:off x="1096963" y="1136048"/>
            <a:ext cx="10058400" cy="488564"/>
          </a:xfrm>
        </p:spPr>
        <p:txBody>
          <a:bodyPr>
            <a:normAutofit/>
          </a:bodyPr>
          <a:lstStyle/>
          <a:p>
            <a:pPr>
              <a:buFont typeface="Arial" charset="0"/>
              <a:buChar char="•"/>
            </a:pPr>
            <a:r>
              <a:rPr lang="en-US" sz="2800" dirty="0" smtClean="0"/>
              <a:t> League wide rebound statistics &amp; stepwise regression analysis</a:t>
            </a:r>
          </a:p>
        </p:txBody>
      </p:sp>
      <p:sp>
        <p:nvSpPr>
          <p:cNvPr id="10" name="TextBox 9"/>
          <p:cNvSpPr txBox="1"/>
          <p:nvPr/>
        </p:nvSpPr>
        <p:spPr>
          <a:xfrm>
            <a:off x="1096963" y="4814896"/>
            <a:ext cx="9601518" cy="1200329"/>
          </a:xfrm>
          <a:prstGeom prst="rect">
            <a:avLst/>
          </a:prstGeom>
          <a:noFill/>
        </p:spPr>
        <p:txBody>
          <a:bodyPr wrap="square" rtlCol="0">
            <a:spAutoFit/>
          </a:bodyPr>
          <a:lstStyle/>
          <a:p>
            <a:pPr marL="742950" lvl="1" indent="-285750">
              <a:buFont typeface="Arial" charset="0"/>
              <a:buChar char="•"/>
            </a:pPr>
            <a:r>
              <a:rPr lang="en-US" dirty="0" smtClean="0"/>
              <a:t>Every conference opponent we lost to averaged more defensive rebounds on the season</a:t>
            </a:r>
          </a:p>
          <a:p>
            <a:pPr marL="742950" lvl="1" indent="-285750">
              <a:buFont typeface="Arial" charset="0"/>
              <a:buChar char="•"/>
            </a:pPr>
            <a:r>
              <a:rPr lang="en-US" dirty="0" smtClean="0"/>
              <a:t>What goes in to a defensive rebound?</a:t>
            </a:r>
          </a:p>
          <a:p>
            <a:pPr marL="742950" lvl="1" indent="-285750">
              <a:buFont typeface="Arial" charset="0"/>
              <a:buChar char="•"/>
            </a:pPr>
            <a:r>
              <a:rPr lang="en-US" dirty="0" smtClean="0"/>
              <a:t>Seemingly obvious: Opponent offensive rebounds, </a:t>
            </a:r>
            <a:r>
              <a:rPr lang="en-US" dirty="0" err="1" smtClean="0"/>
              <a:t>opp</a:t>
            </a:r>
            <a:r>
              <a:rPr lang="en-US" dirty="0" smtClean="0"/>
              <a:t> FG makes / attempts / percentages</a:t>
            </a:r>
          </a:p>
          <a:p>
            <a:pPr marL="742950" lvl="1" indent="-285750">
              <a:buFont typeface="Arial" charset="0"/>
              <a:buChar char="•"/>
            </a:pPr>
            <a:r>
              <a:rPr lang="en-US" dirty="0" smtClean="0"/>
              <a:t>Interesting insight: Free throws, opponent steals / points in transition</a:t>
            </a:r>
          </a:p>
        </p:txBody>
      </p:sp>
      <p:pic>
        <p:nvPicPr>
          <p:cNvPr id="11" name="Picture 10"/>
          <p:cNvPicPr>
            <a:picLocks noChangeAspect="1"/>
          </p:cNvPicPr>
          <p:nvPr/>
        </p:nvPicPr>
        <p:blipFill>
          <a:blip r:embed="rId2"/>
          <a:stretch>
            <a:fillRect/>
          </a:stretch>
        </p:blipFill>
        <p:spPr>
          <a:xfrm>
            <a:off x="3910361" y="2175095"/>
            <a:ext cx="4267330" cy="2379664"/>
          </a:xfrm>
          <a:prstGeom prst="rect">
            <a:avLst/>
          </a:prstGeom>
        </p:spPr>
      </p:pic>
      <p:pic>
        <p:nvPicPr>
          <p:cNvPr id="14" name="Picture 13"/>
          <p:cNvPicPr>
            <a:picLocks noChangeAspect="1"/>
          </p:cNvPicPr>
          <p:nvPr/>
        </p:nvPicPr>
        <p:blipFill>
          <a:blip r:embed="rId3"/>
          <a:stretch>
            <a:fillRect/>
          </a:stretch>
        </p:blipFill>
        <p:spPr>
          <a:xfrm>
            <a:off x="8375270" y="2089358"/>
            <a:ext cx="3241446" cy="2551138"/>
          </a:xfrm>
          <a:prstGeom prst="rect">
            <a:avLst/>
          </a:prstGeom>
        </p:spPr>
      </p:pic>
      <p:pic>
        <p:nvPicPr>
          <p:cNvPr id="5" name="Picture 4"/>
          <p:cNvPicPr>
            <a:picLocks noChangeAspect="1"/>
          </p:cNvPicPr>
          <p:nvPr/>
        </p:nvPicPr>
        <p:blipFill>
          <a:blip r:embed="rId4"/>
          <a:stretch>
            <a:fillRect/>
          </a:stretch>
        </p:blipFill>
        <p:spPr>
          <a:xfrm>
            <a:off x="459430" y="2065540"/>
            <a:ext cx="3253352" cy="2598774"/>
          </a:xfrm>
          <a:prstGeom prst="rect">
            <a:avLst/>
          </a:prstGeom>
        </p:spPr>
      </p:pic>
    </p:spTree>
    <p:extLst>
      <p:ext uri="{BB962C8B-B14F-4D97-AF65-F5344CB8AC3E}">
        <p14:creationId xmlns:p14="http://schemas.microsoft.com/office/powerpoint/2010/main" val="1134362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206556"/>
            <a:ext cx="10058400" cy="929492"/>
          </a:xfrm>
        </p:spPr>
        <p:txBody>
          <a:bodyPr>
            <a:normAutofit/>
          </a:bodyPr>
          <a:lstStyle/>
          <a:p>
            <a:r>
              <a:rPr lang="en-US" sz="6000" dirty="0" smtClean="0">
                <a:solidFill>
                  <a:schemeClr val="tx1"/>
                </a:solidFill>
              </a:rPr>
              <a:t>Points Scored Analysis</a:t>
            </a:r>
            <a:endParaRPr lang="en-US" sz="6000" dirty="0">
              <a:solidFill>
                <a:schemeClr val="tx1"/>
              </a:solidFill>
            </a:endParaRPr>
          </a:p>
        </p:txBody>
      </p:sp>
      <p:sp>
        <p:nvSpPr>
          <p:cNvPr id="4" name="Content Placeholder 2"/>
          <p:cNvSpPr>
            <a:spLocks noGrp="1"/>
          </p:cNvSpPr>
          <p:nvPr>
            <p:ph idx="1"/>
          </p:nvPr>
        </p:nvSpPr>
        <p:spPr>
          <a:xfrm>
            <a:off x="1096963" y="1136048"/>
            <a:ext cx="10058400" cy="488564"/>
          </a:xfrm>
        </p:spPr>
        <p:txBody>
          <a:bodyPr>
            <a:normAutofit/>
          </a:bodyPr>
          <a:lstStyle/>
          <a:p>
            <a:pPr>
              <a:buFont typeface="Arial" charset="0"/>
              <a:buChar char="•"/>
            </a:pPr>
            <a:r>
              <a:rPr lang="en-US" sz="2800" dirty="0" smtClean="0"/>
              <a:t> Stepwise analysis for points scored</a:t>
            </a:r>
          </a:p>
        </p:txBody>
      </p:sp>
      <p:sp>
        <p:nvSpPr>
          <p:cNvPr id="10" name="TextBox 9"/>
          <p:cNvSpPr txBox="1"/>
          <p:nvPr/>
        </p:nvSpPr>
        <p:spPr>
          <a:xfrm>
            <a:off x="1096963" y="4192934"/>
            <a:ext cx="9601518" cy="2031325"/>
          </a:xfrm>
          <a:prstGeom prst="rect">
            <a:avLst/>
          </a:prstGeom>
          <a:noFill/>
        </p:spPr>
        <p:txBody>
          <a:bodyPr wrap="square" rtlCol="0">
            <a:spAutoFit/>
          </a:bodyPr>
          <a:lstStyle/>
          <a:p>
            <a:pPr marL="742950" marR="0" lvl="1" indent="-285750" defTabSz="914400" eaLnBrk="1" fontAlgn="auto" latinLnBrk="0" hangingPunct="1">
              <a:lnSpc>
                <a:spcPct val="100000"/>
              </a:lnSpc>
              <a:spcBef>
                <a:spcPts val="0"/>
              </a:spcBef>
              <a:spcAft>
                <a:spcPts val="0"/>
              </a:spcAft>
              <a:buClrTx/>
              <a:buSzTx/>
              <a:buFont typeface="Arial" charset="0"/>
              <a:buNone/>
              <a:tabLst/>
              <a:defRPr/>
            </a:pPr>
            <a:r>
              <a:rPr lang="en-US" dirty="0" smtClean="0"/>
              <a:t>Removed variables such </a:t>
            </a:r>
            <a:r>
              <a:rPr lang="en-US" smtClean="0"/>
              <a:t>as team shot </a:t>
            </a:r>
            <a:r>
              <a:rPr lang="en-US" dirty="0" smtClean="0"/>
              <a:t>makes, attempts, </a:t>
            </a:r>
            <a:r>
              <a:rPr lang="en-US" smtClean="0"/>
              <a:t>and percentages</a:t>
            </a:r>
            <a:br>
              <a:rPr lang="en-US" smtClean="0"/>
            </a:br>
            <a:endParaRPr lang="en-US" dirty="0" smtClean="0"/>
          </a:p>
          <a:p>
            <a:pPr marL="742950" marR="0" lvl="1" indent="-285750" defTabSz="914400" eaLnBrk="1" fontAlgn="auto" latinLnBrk="0" hangingPunct="1">
              <a:lnSpc>
                <a:spcPct val="100000"/>
              </a:lnSpc>
              <a:spcBef>
                <a:spcPts val="0"/>
              </a:spcBef>
              <a:spcAft>
                <a:spcPts val="0"/>
              </a:spcAft>
              <a:buClrTx/>
              <a:buSzTx/>
              <a:buFont typeface="Arial" charset="0"/>
              <a:buNone/>
              <a:tabLst/>
              <a:defRPr/>
            </a:pPr>
            <a:r>
              <a:rPr lang="en-US" dirty="0" smtClean="0"/>
              <a:t>Potential Causes for these findings:</a:t>
            </a:r>
          </a:p>
          <a:p>
            <a:pPr marL="742950" marR="0" lvl="1"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As opponent baskets increase, Saint Rose baskets must increase to keep pace and win</a:t>
            </a:r>
          </a:p>
          <a:p>
            <a:pPr marL="742950" marR="0" lvl="1"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Opponents gather more rebounds when Saint Rose baskets are not falling</a:t>
            </a:r>
          </a:p>
          <a:p>
            <a:pPr marL="742950" marR="0" lvl="1"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Points in the paint are more efficient and and lead to a higher score</a:t>
            </a:r>
          </a:p>
          <a:p>
            <a:pPr marL="1200150" lvl="2" indent="-285750">
              <a:buFont typeface="Arial" charset="0"/>
              <a:buChar char="•"/>
            </a:pPr>
            <a:r>
              <a:rPr lang="en-US" dirty="0" smtClean="0"/>
              <a:t>Run more plays for </a:t>
            </a:r>
            <a:r>
              <a:rPr lang="en-US" dirty="0" err="1" smtClean="0"/>
              <a:t>bigs</a:t>
            </a:r>
            <a:r>
              <a:rPr lang="en-US" dirty="0" smtClean="0"/>
              <a:t> inside to increase win probability?</a:t>
            </a:r>
          </a:p>
        </p:txBody>
      </p:sp>
      <p:pic>
        <p:nvPicPr>
          <p:cNvPr id="3" name="Picture 2"/>
          <p:cNvPicPr>
            <a:picLocks noChangeAspect="1"/>
          </p:cNvPicPr>
          <p:nvPr/>
        </p:nvPicPr>
        <p:blipFill>
          <a:blip r:embed="rId2"/>
          <a:stretch>
            <a:fillRect/>
          </a:stretch>
        </p:blipFill>
        <p:spPr>
          <a:xfrm>
            <a:off x="1096963" y="2196811"/>
            <a:ext cx="5283200" cy="1689100"/>
          </a:xfrm>
          <a:prstGeom prst="rect">
            <a:avLst/>
          </a:prstGeom>
        </p:spPr>
      </p:pic>
      <p:pic>
        <p:nvPicPr>
          <p:cNvPr id="6" name="Picture 5"/>
          <p:cNvPicPr>
            <a:picLocks noChangeAspect="1"/>
          </p:cNvPicPr>
          <p:nvPr/>
        </p:nvPicPr>
        <p:blipFill>
          <a:blip r:embed="rId3"/>
          <a:stretch>
            <a:fillRect/>
          </a:stretch>
        </p:blipFill>
        <p:spPr>
          <a:xfrm>
            <a:off x="6659563" y="1968211"/>
            <a:ext cx="4495800" cy="2146300"/>
          </a:xfrm>
          <a:prstGeom prst="rect">
            <a:avLst/>
          </a:prstGeom>
        </p:spPr>
      </p:pic>
    </p:spTree>
    <p:extLst>
      <p:ext uri="{BB962C8B-B14F-4D97-AF65-F5344CB8AC3E}">
        <p14:creationId xmlns:p14="http://schemas.microsoft.com/office/powerpoint/2010/main" val="506108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chemeClr val="tx1"/>
                </a:solidFill>
              </a:rPr>
              <a:t>Logistic Regression?</a:t>
            </a:r>
            <a:endParaRPr lang="en-US" sz="6000" dirty="0">
              <a:solidFill>
                <a:schemeClr val="tx1"/>
              </a:solidFill>
            </a:endParaRPr>
          </a:p>
        </p:txBody>
      </p:sp>
      <p:pic>
        <p:nvPicPr>
          <p:cNvPr id="3" name="Picture 2"/>
          <p:cNvPicPr>
            <a:picLocks noChangeAspect="1"/>
          </p:cNvPicPr>
          <p:nvPr/>
        </p:nvPicPr>
        <p:blipFill>
          <a:blip r:embed="rId2"/>
          <a:stretch>
            <a:fillRect/>
          </a:stretch>
        </p:blipFill>
        <p:spPr>
          <a:xfrm>
            <a:off x="8945883" y="1920240"/>
            <a:ext cx="2209797" cy="4123944"/>
          </a:xfrm>
          <a:prstGeom prst="rect">
            <a:avLst/>
          </a:prstGeom>
        </p:spPr>
      </p:pic>
      <p:pic>
        <p:nvPicPr>
          <p:cNvPr id="5" name="Picture 4"/>
          <p:cNvPicPr>
            <a:picLocks noChangeAspect="1"/>
          </p:cNvPicPr>
          <p:nvPr/>
        </p:nvPicPr>
        <p:blipFill>
          <a:blip r:embed="rId3"/>
          <a:stretch>
            <a:fillRect/>
          </a:stretch>
        </p:blipFill>
        <p:spPr>
          <a:xfrm>
            <a:off x="5440680" y="1920240"/>
            <a:ext cx="3353182" cy="3074119"/>
          </a:xfrm>
          <a:prstGeom prst="rect">
            <a:avLst/>
          </a:prstGeom>
        </p:spPr>
      </p:pic>
      <p:sp>
        <p:nvSpPr>
          <p:cNvPr id="6" name="TextBox 5"/>
          <p:cNvSpPr txBox="1"/>
          <p:nvPr/>
        </p:nvSpPr>
        <p:spPr>
          <a:xfrm>
            <a:off x="1097280" y="1920240"/>
            <a:ext cx="4063363" cy="4370427"/>
          </a:xfrm>
          <a:prstGeom prst="rect">
            <a:avLst/>
          </a:prstGeom>
          <a:noFill/>
        </p:spPr>
        <p:txBody>
          <a:bodyPr wrap="square" rtlCol="0">
            <a:spAutoFit/>
          </a:bodyPr>
          <a:lstStyle/>
          <a:p>
            <a:pPr marL="285750" indent="-285750">
              <a:buFont typeface="Arial" charset="0"/>
              <a:buChar char="•"/>
            </a:pPr>
            <a:r>
              <a:rPr lang="en-US" sz="2000" dirty="0" smtClean="0">
                <a:latin typeface="Calibri" charset="0"/>
                <a:ea typeface="Calibri" charset="0"/>
                <a:cs typeface="Calibri" charset="0"/>
              </a:rPr>
              <a:t>Not an applicable model for this data set</a:t>
            </a:r>
          </a:p>
          <a:p>
            <a:pPr marL="285750" indent="-285750">
              <a:buFont typeface="Arial" charset="0"/>
              <a:buChar char="•"/>
            </a:pPr>
            <a:r>
              <a:rPr lang="en-US" sz="2000" dirty="0" smtClean="0">
                <a:latin typeface="Calibri" charset="0"/>
                <a:ea typeface="Calibri" charset="0"/>
                <a:cs typeface="Calibri" charset="0"/>
              </a:rPr>
              <a:t>Seemed difficult for it to decipher between data that was or wasn’t important </a:t>
            </a:r>
            <a:r>
              <a:rPr lang="en-US" sz="2000" dirty="0" smtClean="0">
                <a:latin typeface="Calibri" charset="0"/>
                <a:ea typeface="Calibri" charset="0"/>
                <a:cs typeface="Calibri" charset="0"/>
              </a:rPr>
              <a:t/>
            </a:r>
            <a:br>
              <a:rPr lang="en-US" sz="2000" dirty="0" smtClean="0">
                <a:latin typeface="Calibri" charset="0"/>
                <a:ea typeface="Calibri" charset="0"/>
                <a:cs typeface="Calibri" charset="0"/>
              </a:rPr>
            </a:br>
            <a:r>
              <a:rPr lang="en-US" sz="2000" dirty="0" smtClean="0">
                <a:latin typeface="Calibri" charset="0"/>
                <a:ea typeface="Calibri" charset="0"/>
                <a:cs typeface="Calibri" charset="0"/>
              </a:rPr>
              <a:t/>
            </a:r>
            <a:br>
              <a:rPr lang="en-US" sz="2000" dirty="0" smtClean="0">
                <a:latin typeface="Calibri" charset="0"/>
                <a:ea typeface="Calibri" charset="0"/>
                <a:cs typeface="Calibri" charset="0"/>
              </a:rPr>
            </a:br>
            <a:r>
              <a:rPr lang="en-US" sz="2000" dirty="0" smtClean="0">
                <a:latin typeface="Calibri" charset="0"/>
                <a:ea typeface="Calibri" charset="0"/>
                <a:cs typeface="Calibri" charset="0"/>
              </a:rPr>
              <a:t>Possible reasons:</a:t>
            </a:r>
          </a:p>
          <a:p>
            <a:pPr marL="285750" indent="-285750">
              <a:buFont typeface="Arial" charset="0"/>
              <a:buChar char="•"/>
            </a:pPr>
            <a:r>
              <a:rPr lang="en-US" sz="2000" dirty="0" smtClean="0">
                <a:latin typeface="Calibri" charset="0"/>
                <a:ea typeface="Calibri" charset="0"/>
                <a:cs typeface="Calibri" charset="0"/>
              </a:rPr>
              <a:t>Many data points can fluctuate wildly </a:t>
            </a:r>
            <a:r>
              <a:rPr lang="mr-IN" sz="2000" dirty="0" smtClean="0">
                <a:latin typeface="Calibri" charset="0"/>
                <a:ea typeface="Calibri" charset="0"/>
                <a:cs typeface="Calibri" charset="0"/>
              </a:rPr>
              <a:t>–</a:t>
            </a:r>
            <a:r>
              <a:rPr lang="en-US" sz="2000" dirty="0" smtClean="0">
                <a:latin typeface="Calibri" charset="0"/>
                <a:ea typeface="Calibri" charset="0"/>
                <a:cs typeface="Calibri" charset="0"/>
              </a:rPr>
              <a:t> i.e. while more turnovers would typically lead to losses, you could still win a game with 20 turnovers or lose a game with 0</a:t>
            </a:r>
          </a:p>
          <a:p>
            <a:pPr marL="285750" indent="-285750">
              <a:buFont typeface="Arial" charset="0"/>
              <a:buChar char="•"/>
            </a:pPr>
            <a:r>
              <a:rPr lang="en-US" sz="2000" dirty="0" smtClean="0">
                <a:latin typeface="Calibri" charset="0"/>
                <a:ea typeface="Calibri" charset="0"/>
                <a:cs typeface="Calibri" charset="0"/>
              </a:rPr>
              <a:t>Too few observations?</a:t>
            </a:r>
          </a:p>
          <a:p>
            <a:pPr marL="742950" lvl="1" indent="-285750">
              <a:buFont typeface="Arial" charset="0"/>
              <a:buChar char="•"/>
            </a:pPr>
            <a:endParaRPr lang="en-US" dirty="0"/>
          </a:p>
        </p:txBody>
      </p:sp>
    </p:spTree>
    <p:extLst>
      <p:ext uri="{BB962C8B-B14F-4D97-AF65-F5344CB8AC3E}">
        <p14:creationId xmlns:p14="http://schemas.microsoft.com/office/powerpoint/2010/main" val="335570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206556"/>
            <a:ext cx="10058400" cy="929492"/>
          </a:xfrm>
        </p:spPr>
        <p:txBody>
          <a:bodyPr>
            <a:normAutofit/>
          </a:bodyPr>
          <a:lstStyle/>
          <a:p>
            <a:r>
              <a:rPr lang="en-US" sz="6000" dirty="0" smtClean="0">
                <a:solidFill>
                  <a:schemeClr val="tx1"/>
                </a:solidFill>
              </a:rPr>
              <a:t>Opposition Research</a:t>
            </a:r>
            <a:endParaRPr lang="en-US" sz="6000" dirty="0">
              <a:solidFill>
                <a:schemeClr val="tx1"/>
              </a:solidFill>
            </a:endParaRPr>
          </a:p>
        </p:txBody>
      </p:sp>
      <p:sp>
        <p:nvSpPr>
          <p:cNvPr id="4" name="Content Placeholder 2"/>
          <p:cNvSpPr>
            <a:spLocks noGrp="1"/>
          </p:cNvSpPr>
          <p:nvPr>
            <p:ph idx="1"/>
          </p:nvPr>
        </p:nvSpPr>
        <p:spPr>
          <a:xfrm>
            <a:off x="1096963" y="1136048"/>
            <a:ext cx="10058400" cy="488564"/>
          </a:xfrm>
        </p:spPr>
        <p:txBody>
          <a:bodyPr>
            <a:normAutofit/>
          </a:bodyPr>
          <a:lstStyle/>
          <a:p>
            <a:pPr>
              <a:buFont typeface="Arial" charset="0"/>
              <a:buChar char="•"/>
            </a:pPr>
            <a:r>
              <a:rPr lang="en-US" sz="2800" dirty="0" smtClean="0"/>
              <a:t> Merrimack Warriors strengths &amp; weaknesses (20-13)</a:t>
            </a:r>
          </a:p>
        </p:txBody>
      </p:sp>
      <p:sp>
        <p:nvSpPr>
          <p:cNvPr id="10" name="TextBox 9"/>
          <p:cNvSpPr txBox="1"/>
          <p:nvPr/>
        </p:nvSpPr>
        <p:spPr>
          <a:xfrm>
            <a:off x="1096962" y="4291126"/>
            <a:ext cx="3467531" cy="1107996"/>
          </a:xfrm>
          <a:prstGeom prst="rect">
            <a:avLst/>
          </a:prstGeom>
          <a:noFill/>
        </p:spPr>
        <p:txBody>
          <a:bodyPr wrap="square" rtlCol="0">
            <a:spAutoFit/>
          </a:bodyPr>
          <a:lstStyle/>
          <a:p>
            <a:pPr marL="285750" indent="-285750">
              <a:buFont typeface="Arial" charset="0"/>
              <a:buChar char="•"/>
            </a:pPr>
            <a:r>
              <a:rPr lang="en-US" sz="1600" dirty="0" smtClean="0"/>
              <a:t>Very good defensively</a:t>
            </a:r>
          </a:p>
          <a:p>
            <a:pPr marL="285750" indent="-285750">
              <a:buFont typeface="Arial" charset="0"/>
              <a:buChar char="•"/>
            </a:pPr>
            <a:r>
              <a:rPr lang="en-US" sz="1600" dirty="0" smtClean="0"/>
              <a:t>Struggle to win high scoring affairs</a:t>
            </a:r>
          </a:p>
          <a:p>
            <a:pPr marL="285750" indent="-285750">
              <a:buFont typeface="Arial" charset="0"/>
              <a:buChar char="•"/>
            </a:pPr>
            <a:r>
              <a:rPr lang="en-US" sz="1600" dirty="0" smtClean="0"/>
              <a:t>Plays to our advantage </a:t>
            </a:r>
            <a:r>
              <a:rPr lang="mr-IN" sz="1600" dirty="0" smtClean="0"/>
              <a:t>–</a:t>
            </a:r>
            <a:r>
              <a:rPr lang="en-US" sz="1600" dirty="0" smtClean="0"/>
              <a:t> high pace</a:t>
            </a:r>
          </a:p>
          <a:p>
            <a:pPr marL="742950" lvl="1" indent="-285750">
              <a:buFont typeface="Arial" charset="0"/>
              <a:buChar char="•"/>
            </a:pPr>
            <a:endParaRPr lang="en-US" dirty="0"/>
          </a:p>
        </p:txBody>
      </p:sp>
      <p:sp>
        <p:nvSpPr>
          <p:cNvPr id="11" name="TextBox 10"/>
          <p:cNvSpPr txBox="1"/>
          <p:nvPr/>
        </p:nvSpPr>
        <p:spPr>
          <a:xfrm>
            <a:off x="4564492" y="4293588"/>
            <a:ext cx="3429912" cy="646331"/>
          </a:xfrm>
          <a:prstGeom prst="rect">
            <a:avLst/>
          </a:prstGeom>
          <a:noFill/>
        </p:spPr>
        <p:txBody>
          <a:bodyPr wrap="square" rtlCol="0">
            <a:spAutoFit/>
          </a:bodyPr>
          <a:lstStyle/>
          <a:p>
            <a:pPr marL="285750" indent="-285750">
              <a:buFont typeface="Arial" charset="0"/>
              <a:buChar char="•"/>
            </a:pPr>
            <a:r>
              <a:rPr lang="en-US" dirty="0" smtClean="0"/>
              <a:t>Struggle to win against teams that shoot efficiently</a:t>
            </a:r>
            <a:endParaRPr lang="en-US" dirty="0"/>
          </a:p>
        </p:txBody>
      </p:sp>
      <p:sp>
        <p:nvSpPr>
          <p:cNvPr id="14" name="TextBox 13"/>
          <p:cNvSpPr txBox="1"/>
          <p:nvPr/>
        </p:nvSpPr>
        <p:spPr>
          <a:xfrm>
            <a:off x="7994404" y="4286490"/>
            <a:ext cx="3483187" cy="1200329"/>
          </a:xfrm>
          <a:prstGeom prst="rect">
            <a:avLst/>
          </a:prstGeom>
          <a:noFill/>
        </p:spPr>
        <p:txBody>
          <a:bodyPr wrap="square" rtlCol="0">
            <a:spAutoFit/>
          </a:bodyPr>
          <a:lstStyle/>
          <a:p>
            <a:pPr marL="285750" indent="-285750">
              <a:buFont typeface="Arial" charset="0"/>
              <a:buChar char="•"/>
            </a:pPr>
            <a:r>
              <a:rPr lang="en-US" dirty="0" smtClean="0"/>
              <a:t>Need to outscore their opponent from 3</a:t>
            </a:r>
          </a:p>
          <a:p>
            <a:pPr marL="285750" indent="-285750">
              <a:buFont typeface="Arial" charset="0"/>
              <a:buChar char="•"/>
            </a:pPr>
            <a:r>
              <a:rPr lang="en-US" dirty="0" smtClean="0"/>
              <a:t>Ineffective when they struggle to rebound</a:t>
            </a:r>
          </a:p>
        </p:txBody>
      </p:sp>
      <p:pic>
        <p:nvPicPr>
          <p:cNvPr id="6" name="Picture 5"/>
          <p:cNvPicPr>
            <a:picLocks noChangeAspect="1"/>
          </p:cNvPicPr>
          <p:nvPr/>
        </p:nvPicPr>
        <p:blipFill>
          <a:blip r:embed="rId2"/>
          <a:stretch>
            <a:fillRect/>
          </a:stretch>
        </p:blipFill>
        <p:spPr>
          <a:xfrm>
            <a:off x="1096962" y="1790055"/>
            <a:ext cx="3183058" cy="2421593"/>
          </a:xfrm>
          <a:prstGeom prst="rect">
            <a:avLst/>
          </a:prstGeom>
        </p:spPr>
      </p:pic>
      <p:pic>
        <p:nvPicPr>
          <p:cNvPr id="7" name="Picture 6"/>
          <p:cNvPicPr>
            <a:picLocks noChangeAspect="1"/>
          </p:cNvPicPr>
          <p:nvPr/>
        </p:nvPicPr>
        <p:blipFill>
          <a:blip r:embed="rId3"/>
          <a:stretch>
            <a:fillRect/>
          </a:stretch>
        </p:blipFill>
        <p:spPr>
          <a:xfrm>
            <a:off x="4564492" y="1790055"/>
            <a:ext cx="3145439" cy="2421593"/>
          </a:xfrm>
          <a:prstGeom prst="rect">
            <a:avLst/>
          </a:prstGeom>
        </p:spPr>
      </p:pic>
      <p:pic>
        <p:nvPicPr>
          <p:cNvPr id="12" name="Picture 11"/>
          <p:cNvPicPr>
            <a:picLocks noChangeAspect="1"/>
          </p:cNvPicPr>
          <p:nvPr/>
        </p:nvPicPr>
        <p:blipFill>
          <a:blip r:embed="rId4"/>
          <a:stretch>
            <a:fillRect/>
          </a:stretch>
        </p:blipFill>
        <p:spPr>
          <a:xfrm>
            <a:off x="7994404" y="1790055"/>
            <a:ext cx="3160959" cy="2421593"/>
          </a:xfrm>
          <a:prstGeom prst="rect">
            <a:avLst/>
          </a:prstGeom>
        </p:spPr>
      </p:pic>
      <p:sp>
        <p:nvSpPr>
          <p:cNvPr id="15" name="TextBox 14"/>
          <p:cNvSpPr txBox="1"/>
          <p:nvPr/>
        </p:nvSpPr>
        <p:spPr>
          <a:xfrm>
            <a:off x="1096962" y="5561661"/>
            <a:ext cx="8394510" cy="646331"/>
          </a:xfrm>
          <a:prstGeom prst="rect">
            <a:avLst/>
          </a:prstGeom>
          <a:noFill/>
        </p:spPr>
        <p:txBody>
          <a:bodyPr wrap="square" rtlCol="0">
            <a:spAutoFit/>
          </a:bodyPr>
          <a:lstStyle/>
          <a:p>
            <a:r>
              <a:rPr lang="en-US" dirty="0" smtClean="0"/>
              <a:t>League Stats: </a:t>
            </a:r>
          </a:p>
          <a:p>
            <a:r>
              <a:rPr lang="en-US" dirty="0" smtClean="0"/>
              <a:t>72.3 points allowed (4</a:t>
            </a:r>
            <a:r>
              <a:rPr lang="en-US" baseline="30000" dirty="0" smtClean="0"/>
              <a:t>th</a:t>
            </a:r>
            <a:r>
              <a:rPr lang="en-US" dirty="0" smtClean="0"/>
              <a:t>) / Opponent  3P% = 36.2 (6</a:t>
            </a:r>
            <a:r>
              <a:rPr lang="en-US" baseline="30000" dirty="0" smtClean="0"/>
              <a:t>th</a:t>
            </a:r>
            <a:r>
              <a:rPr lang="en-US" dirty="0" smtClean="0"/>
              <a:t>) / Team 3P% = 36.6 (12</a:t>
            </a:r>
            <a:r>
              <a:rPr lang="en-US" baseline="30000" dirty="0" smtClean="0"/>
              <a:t>th</a:t>
            </a:r>
            <a:r>
              <a:rPr lang="en-US" dirty="0" smtClean="0"/>
              <a:t>) </a:t>
            </a:r>
            <a:endParaRPr lang="en-US" dirty="0"/>
          </a:p>
        </p:txBody>
      </p:sp>
    </p:spTree>
    <p:extLst>
      <p:ext uri="{BB962C8B-B14F-4D97-AF65-F5344CB8AC3E}">
        <p14:creationId xmlns:p14="http://schemas.microsoft.com/office/powerpoint/2010/main" val="26118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Potential Issue?</a:t>
            </a:r>
            <a:endParaRPr lang="en-US" sz="6000" dirty="0"/>
          </a:p>
        </p:txBody>
      </p:sp>
      <p:sp>
        <p:nvSpPr>
          <p:cNvPr id="4" name="Content Placeholder 2"/>
          <p:cNvSpPr>
            <a:spLocks noGrp="1"/>
          </p:cNvSpPr>
          <p:nvPr>
            <p:ph idx="1"/>
          </p:nvPr>
        </p:nvSpPr>
        <p:spPr>
          <a:xfrm>
            <a:off x="1096963" y="1846263"/>
            <a:ext cx="10293350" cy="4368800"/>
          </a:xfrm>
        </p:spPr>
        <p:txBody>
          <a:bodyPr>
            <a:normAutofit/>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sz="2600" dirty="0" smtClean="0"/>
              <a:t>As these data sets were taken from a completed season that just ended, there are many observations. What if we’re only a month into the season? Can we assume the analysis will be just as effective with a much smaller sample size?</a:t>
            </a:r>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sz="2600" dirty="0"/>
          </a:p>
          <a:p>
            <a:pPr marL="0" marR="0" lvl="0" indent="0" defTabSz="914400" eaLnBrk="1" fontAlgn="auto" latinLnBrk="0" hangingPunct="1">
              <a:lnSpc>
                <a:spcPct val="100000"/>
              </a:lnSpc>
              <a:spcBef>
                <a:spcPts val="0"/>
              </a:spcBef>
              <a:spcAft>
                <a:spcPts val="0"/>
              </a:spcAft>
              <a:buClrTx/>
              <a:buSzTx/>
              <a:buFont typeface="Arial" charset="0"/>
              <a:buNone/>
              <a:tabLst/>
              <a:defRPr/>
            </a:pPr>
            <a:endParaRPr lang="en-US" sz="2600" dirty="0" smtClean="0"/>
          </a:p>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sz="2600" dirty="0" smtClean="0"/>
              <a:t>NO </a:t>
            </a:r>
            <a:r>
              <a:rPr lang="mr-IN" sz="2600" dirty="0" smtClean="0"/>
              <a:t>–</a:t>
            </a:r>
            <a:r>
              <a:rPr lang="en-US" sz="2600" dirty="0" smtClean="0"/>
              <a:t> This is a valid concern. The decision tree will not work with less than 10 observations, and the analysis is less viable for better teams with less losses</a:t>
            </a:r>
            <a:endParaRPr lang="en-US" sz="2600" dirty="0"/>
          </a:p>
        </p:txBody>
      </p:sp>
    </p:spTree>
    <p:extLst>
      <p:ext uri="{BB962C8B-B14F-4D97-AF65-F5344CB8AC3E}">
        <p14:creationId xmlns:p14="http://schemas.microsoft.com/office/powerpoint/2010/main" val="1061025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206556"/>
            <a:ext cx="10058400" cy="929492"/>
          </a:xfrm>
        </p:spPr>
        <p:txBody>
          <a:bodyPr>
            <a:normAutofit/>
          </a:bodyPr>
          <a:lstStyle/>
          <a:p>
            <a:r>
              <a:rPr lang="en-US" sz="6000" dirty="0">
                <a:solidFill>
                  <a:schemeClr val="tx1"/>
                </a:solidFill>
              </a:rPr>
              <a:t>Analysis of Average Opponent</a:t>
            </a:r>
          </a:p>
        </p:txBody>
      </p:sp>
      <p:sp>
        <p:nvSpPr>
          <p:cNvPr id="4" name="Content Placeholder 2"/>
          <p:cNvSpPr>
            <a:spLocks noGrp="1"/>
          </p:cNvSpPr>
          <p:nvPr>
            <p:ph idx="1"/>
          </p:nvPr>
        </p:nvSpPr>
        <p:spPr>
          <a:xfrm>
            <a:off x="1096963" y="1136048"/>
            <a:ext cx="10058400" cy="488564"/>
          </a:xfrm>
        </p:spPr>
        <p:txBody>
          <a:bodyPr>
            <a:normAutofit lnSpcReduction="10000"/>
          </a:bodyPr>
          <a:lstStyle/>
          <a:p>
            <a:pPr marL="0" lvl="0" indent="0">
              <a:lnSpc>
                <a:spcPct val="100000"/>
              </a:lnSpc>
              <a:spcBef>
                <a:spcPts val="0"/>
              </a:spcBef>
              <a:spcAft>
                <a:spcPts val="0"/>
              </a:spcAft>
              <a:buClrTx/>
              <a:buSzTx/>
              <a:buNone/>
              <a:defRPr/>
            </a:pPr>
            <a:r>
              <a:rPr lang="en-US" sz="2800" dirty="0"/>
              <a:t>New Haven Chargers: </a:t>
            </a:r>
            <a:r>
              <a:rPr lang="en-US" sz="2800" dirty="0" smtClean="0"/>
              <a:t>5-5 through 10 games, 17-10 for the year</a:t>
            </a:r>
            <a:endParaRPr lang="en-US" sz="2800" dirty="0"/>
          </a:p>
        </p:txBody>
      </p:sp>
      <p:sp>
        <p:nvSpPr>
          <p:cNvPr id="5" name="TextBox 4"/>
          <p:cNvSpPr txBox="1"/>
          <p:nvPr/>
        </p:nvSpPr>
        <p:spPr>
          <a:xfrm>
            <a:off x="71230" y="2642059"/>
            <a:ext cx="1096963" cy="646331"/>
          </a:xfrm>
          <a:prstGeom prst="rect">
            <a:avLst/>
          </a:prstGeom>
          <a:noFill/>
        </p:spPr>
        <p:txBody>
          <a:bodyPr wrap="square" rtlCol="0">
            <a:spAutoFit/>
          </a:bodyPr>
          <a:lstStyle/>
          <a:p>
            <a:pPr algn="ctr"/>
            <a:r>
              <a:rPr lang="en-US" dirty="0" smtClean="0"/>
              <a:t>Through 10</a:t>
            </a:r>
            <a:endParaRPr lang="en-US" dirty="0"/>
          </a:p>
        </p:txBody>
      </p:sp>
      <p:sp>
        <p:nvSpPr>
          <p:cNvPr id="12" name="TextBox 11"/>
          <p:cNvSpPr txBox="1"/>
          <p:nvPr/>
        </p:nvSpPr>
        <p:spPr>
          <a:xfrm>
            <a:off x="0" y="4794401"/>
            <a:ext cx="1239425" cy="507831"/>
          </a:xfrm>
          <a:prstGeom prst="rect">
            <a:avLst/>
          </a:prstGeom>
          <a:noFill/>
        </p:spPr>
        <p:txBody>
          <a:bodyPr wrap="square" rtlCol="0">
            <a:spAutoFit/>
          </a:bodyPr>
          <a:lstStyle/>
          <a:p>
            <a:pPr algn="ctr"/>
            <a:r>
              <a:rPr lang="en-US" dirty="0" smtClean="0"/>
              <a:t>Full Season</a:t>
            </a:r>
          </a:p>
          <a:p>
            <a:pPr algn="ctr"/>
            <a:r>
              <a:rPr lang="en-US" sz="900" dirty="0" smtClean="0"/>
              <a:t>(Same Variables)</a:t>
            </a:r>
            <a:endParaRPr lang="en-US" sz="900" dirty="0"/>
          </a:p>
        </p:txBody>
      </p:sp>
      <p:pic>
        <p:nvPicPr>
          <p:cNvPr id="8" name="Picture 7"/>
          <p:cNvPicPr>
            <a:picLocks noChangeAspect="1"/>
          </p:cNvPicPr>
          <p:nvPr/>
        </p:nvPicPr>
        <p:blipFill>
          <a:blip r:embed="rId2"/>
          <a:stretch>
            <a:fillRect/>
          </a:stretch>
        </p:blipFill>
        <p:spPr>
          <a:xfrm>
            <a:off x="1447279" y="1822464"/>
            <a:ext cx="2571331" cy="1980508"/>
          </a:xfrm>
          <a:prstGeom prst="rect">
            <a:avLst/>
          </a:prstGeom>
        </p:spPr>
      </p:pic>
      <p:pic>
        <p:nvPicPr>
          <p:cNvPr id="9" name="Picture 8"/>
          <p:cNvPicPr>
            <a:picLocks noChangeAspect="1"/>
          </p:cNvPicPr>
          <p:nvPr/>
        </p:nvPicPr>
        <p:blipFill>
          <a:blip r:embed="rId3"/>
          <a:stretch>
            <a:fillRect/>
          </a:stretch>
        </p:blipFill>
        <p:spPr>
          <a:xfrm>
            <a:off x="4965192" y="1822464"/>
            <a:ext cx="2650122" cy="1989682"/>
          </a:xfrm>
          <a:prstGeom prst="rect">
            <a:avLst/>
          </a:prstGeom>
        </p:spPr>
      </p:pic>
      <p:pic>
        <p:nvPicPr>
          <p:cNvPr id="10" name="Picture 9"/>
          <p:cNvPicPr>
            <a:picLocks noChangeAspect="1"/>
          </p:cNvPicPr>
          <p:nvPr/>
        </p:nvPicPr>
        <p:blipFill>
          <a:blip r:embed="rId4"/>
          <a:stretch>
            <a:fillRect/>
          </a:stretch>
        </p:blipFill>
        <p:spPr>
          <a:xfrm>
            <a:off x="8561896" y="1822464"/>
            <a:ext cx="2821084" cy="1979708"/>
          </a:xfrm>
          <a:prstGeom prst="rect">
            <a:avLst/>
          </a:prstGeom>
        </p:spPr>
      </p:pic>
      <p:pic>
        <p:nvPicPr>
          <p:cNvPr id="11" name="Picture 10"/>
          <p:cNvPicPr>
            <a:picLocks noChangeAspect="1"/>
          </p:cNvPicPr>
          <p:nvPr/>
        </p:nvPicPr>
        <p:blipFill>
          <a:blip r:embed="rId5"/>
          <a:stretch>
            <a:fillRect/>
          </a:stretch>
        </p:blipFill>
        <p:spPr>
          <a:xfrm>
            <a:off x="1239425" y="3996488"/>
            <a:ext cx="2987037" cy="2280084"/>
          </a:xfrm>
          <a:prstGeom prst="rect">
            <a:avLst/>
          </a:prstGeom>
        </p:spPr>
      </p:pic>
      <p:pic>
        <p:nvPicPr>
          <p:cNvPr id="14" name="Picture 13"/>
          <p:cNvPicPr>
            <a:picLocks noChangeAspect="1"/>
          </p:cNvPicPr>
          <p:nvPr/>
        </p:nvPicPr>
        <p:blipFill>
          <a:blip r:embed="rId6"/>
          <a:stretch>
            <a:fillRect/>
          </a:stretch>
        </p:blipFill>
        <p:spPr>
          <a:xfrm>
            <a:off x="4776698" y="3945634"/>
            <a:ext cx="3027109" cy="2307287"/>
          </a:xfrm>
          <a:prstGeom prst="rect">
            <a:avLst/>
          </a:prstGeom>
        </p:spPr>
      </p:pic>
      <p:pic>
        <p:nvPicPr>
          <p:cNvPr id="18" name="Picture 17"/>
          <p:cNvPicPr>
            <a:picLocks noChangeAspect="1"/>
          </p:cNvPicPr>
          <p:nvPr/>
        </p:nvPicPr>
        <p:blipFill>
          <a:blip r:embed="rId7"/>
          <a:stretch>
            <a:fillRect/>
          </a:stretch>
        </p:blipFill>
        <p:spPr>
          <a:xfrm>
            <a:off x="8102160" y="3996488"/>
            <a:ext cx="3740556" cy="2129790"/>
          </a:xfrm>
          <a:prstGeom prst="rect">
            <a:avLst/>
          </a:prstGeom>
        </p:spPr>
      </p:pic>
    </p:spTree>
    <p:extLst>
      <p:ext uri="{BB962C8B-B14F-4D97-AF65-F5344CB8AC3E}">
        <p14:creationId xmlns:p14="http://schemas.microsoft.com/office/powerpoint/2010/main" val="140401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206556"/>
            <a:ext cx="10058400" cy="929492"/>
          </a:xfrm>
        </p:spPr>
        <p:txBody>
          <a:bodyPr>
            <a:normAutofit/>
          </a:bodyPr>
          <a:lstStyle/>
          <a:p>
            <a:r>
              <a:rPr lang="en-US" sz="6000" dirty="0" smtClean="0">
                <a:solidFill>
                  <a:schemeClr val="tx1"/>
                </a:solidFill>
              </a:rPr>
              <a:t>Analysis of Excellent Opponent</a:t>
            </a:r>
            <a:endParaRPr lang="en-US" sz="6000" dirty="0">
              <a:solidFill>
                <a:schemeClr val="tx1"/>
              </a:solidFill>
            </a:endParaRPr>
          </a:p>
        </p:txBody>
      </p:sp>
      <p:sp>
        <p:nvSpPr>
          <p:cNvPr id="4" name="Content Placeholder 2"/>
          <p:cNvSpPr>
            <a:spLocks noGrp="1"/>
          </p:cNvSpPr>
          <p:nvPr>
            <p:ph idx="1"/>
          </p:nvPr>
        </p:nvSpPr>
        <p:spPr>
          <a:xfrm>
            <a:off x="1096963" y="1136048"/>
            <a:ext cx="10058400" cy="488564"/>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sz="2800" dirty="0" smtClean="0"/>
              <a:t>Le Moyne Dolphins: 9-1 through 10 games, 28-7 on the year</a:t>
            </a:r>
          </a:p>
        </p:txBody>
      </p:sp>
      <p:sp>
        <p:nvSpPr>
          <p:cNvPr id="5" name="TextBox 4"/>
          <p:cNvSpPr txBox="1"/>
          <p:nvPr/>
        </p:nvSpPr>
        <p:spPr>
          <a:xfrm>
            <a:off x="36734" y="2632915"/>
            <a:ext cx="1096963" cy="646331"/>
          </a:xfrm>
          <a:prstGeom prst="rect">
            <a:avLst/>
          </a:prstGeom>
          <a:noFill/>
        </p:spPr>
        <p:txBody>
          <a:bodyPr wrap="square" rtlCol="0">
            <a:spAutoFit/>
          </a:bodyPr>
          <a:lstStyle/>
          <a:p>
            <a:pPr algn="ctr"/>
            <a:r>
              <a:rPr lang="en-US" dirty="0" smtClean="0"/>
              <a:t>Through 10</a:t>
            </a:r>
            <a:endParaRPr lang="en-US" dirty="0"/>
          </a:p>
        </p:txBody>
      </p:sp>
      <p:sp>
        <p:nvSpPr>
          <p:cNvPr id="12" name="TextBox 11"/>
          <p:cNvSpPr txBox="1"/>
          <p:nvPr/>
        </p:nvSpPr>
        <p:spPr>
          <a:xfrm>
            <a:off x="0" y="4360614"/>
            <a:ext cx="1170432" cy="1154162"/>
          </a:xfrm>
          <a:prstGeom prst="rect">
            <a:avLst/>
          </a:prstGeom>
          <a:noFill/>
        </p:spPr>
        <p:txBody>
          <a:bodyPr wrap="square" rtlCol="0">
            <a:spAutoFit/>
          </a:bodyPr>
          <a:lstStyle/>
          <a:p>
            <a:pPr algn="ctr"/>
            <a:r>
              <a:rPr lang="en-US" dirty="0" smtClean="0"/>
              <a:t>Full Season </a:t>
            </a:r>
            <a:r>
              <a:rPr lang="en-US" sz="1050" dirty="0" smtClean="0"/>
              <a:t>(System Generated Variables)</a:t>
            </a:r>
            <a:endParaRPr lang="en-US" sz="1050" dirty="0"/>
          </a:p>
        </p:txBody>
      </p:sp>
      <p:pic>
        <p:nvPicPr>
          <p:cNvPr id="6" name="Picture 5"/>
          <p:cNvPicPr>
            <a:picLocks noChangeAspect="1"/>
          </p:cNvPicPr>
          <p:nvPr/>
        </p:nvPicPr>
        <p:blipFill>
          <a:blip r:embed="rId2"/>
          <a:stretch>
            <a:fillRect/>
          </a:stretch>
        </p:blipFill>
        <p:spPr>
          <a:xfrm>
            <a:off x="1264399" y="4029811"/>
            <a:ext cx="2845921" cy="2138934"/>
          </a:xfrm>
          <a:prstGeom prst="rect">
            <a:avLst/>
          </a:prstGeom>
        </p:spPr>
      </p:pic>
      <p:pic>
        <p:nvPicPr>
          <p:cNvPr id="7" name="Picture 6"/>
          <p:cNvPicPr>
            <a:picLocks noChangeAspect="1"/>
          </p:cNvPicPr>
          <p:nvPr/>
        </p:nvPicPr>
        <p:blipFill>
          <a:blip r:embed="rId3"/>
          <a:stretch>
            <a:fillRect/>
          </a:stretch>
        </p:blipFill>
        <p:spPr>
          <a:xfrm>
            <a:off x="4864315" y="3996488"/>
            <a:ext cx="2845921" cy="2160230"/>
          </a:xfrm>
          <a:prstGeom prst="rect">
            <a:avLst/>
          </a:prstGeom>
        </p:spPr>
      </p:pic>
      <p:pic>
        <p:nvPicPr>
          <p:cNvPr id="13" name="Picture 12"/>
          <p:cNvPicPr>
            <a:picLocks noChangeAspect="1"/>
          </p:cNvPicPr>
          <p:nvPr/>
        </p:nvPicPr>
        <p:blipFill>
          <a:blip r:embed="rId4"/>
          <a:stretch>
            <a:fillRect/>
          </a:stretch>
        </p:blipFill>
        <p:spPr>
          <a:xfrm>
            <a:off x="8464231" y="3998644"/>
            <a:ext cx="2845921" cy="2175575"/>
          </a:xfrm>
          <a:prstGeom prst="rect">
            <a:avLst/>
          </a:prstGeom>
        </p:spPr>
      </p:pic>
      <p:pic>
        <p:nvPicPr>
          <p:cNvPr id="15" name="Picture 14"/>
          <p:cNvPicPr>
            <a:picLocks noChangeAspect="1"/>
          </p:cNvPicPr>
          <p:nvPr/>
        </p:nvPicPr>
        <p:blipFill>
          <a:blip r:embed="rId5"/>
          <a:stretch>
            <a:fillRect/>
          </a:stretch>
        </p:blipFill>
        <p:spPr>
          <a:xfrm>
            <a:off x="1569260" y="1983296"/>
            <a:ext cx="2236197" cy="1687830"/>
          </a:xfrm>
          <a:prstGeom prst="rect">
            <a:avLst/>
          </a:prstGeom>
        </p:spPr>
      </p:pic>
      <p:pic>
        <p:nvPicPr>
          <p:cNvPr id="16" name="Picture 15"/>
          <p:cNvPicPr>
            <a:picLocks noChangeAspect="1"/>
          </p:cNvPicPr>
          <p:nvPr/>
        </p:nvPicPr>
        <p:blipFill>
          <a:blip r:embed="rId6"/>
          <a:stretch>
            <a:fillRect/>
          </a:stretch>
        </p:blipFill>
        <p:spPr>
          <a:xfrm>
            <a:off x="5141654" y="1917700"/>
            <a:ext cx="2291242" cy="1753426"/>
          </a:xfrm>
          <a:prstGeom prst="rect">
            <a:avLst/>
          </a:prstGeom>
        </p:spPr>
      </p:pic>
      <p:pic>
        <p:nvPicPr>
          <p:cNvPr id="17" name="Picture 16"/>
          <p:cNvPicPr>
            <a:picLocks noChangeAspect="1"/>
          </p:cNvPicPr>
          <p:nvPr/>
        </p:nvPicPr>
        <p:blipFill>
          <a:blip r:embed="rId7"/>
          <a:stretch>
            <a:fillRect/>
          </a:stretch>
        </p:blipFill>
        <p:spPr>
          <a:xfrm>
            <a:off x="8738820" y="1933837"/>
            <a:ext cx="2296741" cy="1753426"/>
          </a:xfrm>
          <a:prstGeom prst="rect">
            <a:avLst/>
          </a:prstGeom>
        </p:spPr>
      </p:pic>
    </p:spTree>
    <p:extLst>
      <p:ext uri="{BB962C8B-B14F-4D97-AF65-F5344CB8AC3E}">
        <p14:creationId xmlns:p14="http://schemas.microsoft.com/office/powerpoint/2010/main" val="163130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Future Possibilities</a:t>
            </a:r>
            <a:endParaRPr lang="en-US" sz="6000" dirty="0"/>
          </a:p>
        </p:txBody>
      </p:sp>
      <p:sp>
        <p:nvSpPr>
          <p:cNvPr id="4" name="Content Placeholder 2"/>
          <p:cNvSpPr>
            <a:spLocks noGrp="1"/>
          </p:cNvSpPr>
          <p:nvPr>
            <p:ph idx="1"/>
          </p:nvPr>
        </p:nvSpPr>
        <p:spPr>
          <a:xfrm>
            <a:off x="1097280" y="1737360"/>
            <a:ext cx="10397045" cy="4535424"/>
          </a:xfrm>
        </p:spPr>
        <p:txBody>
          <a:bodyPr>
            <a:normAutofit/>
          </a:bodyPr>
          <a:lstStyle/>
          <a:p>
            <a:pPr>
              <a:buFont typeface="Arial" charset="0"/>
              <a:buChar char="•"/>
            </a:pPr>
            <a:r>
              <a:rPr lang="en-US" sz="2800" dirty="0"/>
              <a:t> </a:t>
            </a:r>
            <a:r>
              <a:rPr lang="en-US" sz="2800" dirty="0" smtClean="0"/>
              <a:t>More Python: Optimize the system for non technical users (coaches)</a:t>
            </a:r>
          </a:p>
          <a:p>
            <a:pPr lvl="1">
              <a:buFont typeface="Arial" charset="0"/>
              <a:buChar char="•"/>
            </a:pPr>
            <a:r>
              <a:rPr lang="en-US" dirty="0"/>
              <a:t>Learn </a:t>
            </a:r>
            <a:r>
              <a:rPr lang="en-US" dirty="0" smtClean="0"/>
              <a:t>and utilize data </a:t>
            </a:r>
            <a:r>
              <a:rPr lang="en-US" dirty="0"/>
              <a:t>science </a:t>
            </a:r>
            <a:r>
              <a:rPr lang="en-US" dirty="0" smtClean="0"/>
              <a:t>packages such as </a:t>
            </a:r>
            <a:r>
              <a:rPr lang="en-US" dirty="0" err="1" smtClean="0"/>
              <a:t>NumPy</a:t>
            </a:r>
            <a:r>
              <a:rPr lang="en-US" dirty="0" smtClean="0"/>
              <a:t>, </a:t>
            </a:r>
            <a:r>
              <a:rPr lang="en-US" dirty="0" err="1" smtClean="0"/>
              <a:t>MatPlotLib</a:t>
            </a:r>
            <a:r>
              <a:rPr lang="en-US" dirty="0" smtClean="0"/>
              <a:t>, and </a:t>
            </a:r>
            <a:r>
              <a:rPr lang="en-US" dirty="0" err="1" smtClean="0"/>
              <a:t>Scikit</a:t>
            </a:r>
            <a:r>
              <a:rPr lang="en-US" dirty="0" smtClean="0"/>
              <a:t>-Learn</a:t>
            </a:r>
          </a:p>
          <a:p>
            <a:pPr lvl="1">
              <a:buFont typeface="Arial" charset="0"/>
              <a:buChar char="•"/>
            </a:pPr>
            <a:r>
              <a:rPr lang="en-US" dirty="0" smtClean="0"/>
              <a:t>Remove the need for the awkward step between Python and SAS JMP</a:t>
            </a:r>
          </a:p>
          <a:p>
            <a:pPr lvl="1">
              <a:buFont typeface="Arial" charset="0"/>
              <a:buChar char="•"/>
            </a:pPr>
            <a:r>
              <a:rPr lang="en-US" dirty="0" smtClean="0"/>
              <a:t>Possible GUI to hide complicated code</a:t>
            </a:r>
          </a:p>
          <a:p>
            <a:pPr>
              <a:buFont typeface="Arial" charset="0"/>
              <a:buChar char="•"/>
            </a:pPr>
            <a:r>
              <a:rPr lang="en-US" sz="2800" dirty="0"/>
              <a:t> </a:t>
            </a:r>
            <a:r>
              <a:rPr lang="en-US" sz="2800" dirty="0" smtClean="0"/>
              <a:t>More Data</a:t>
            </a:r>
          </a:p>
          <a:p>
            <a:pPr lvl="1">
              <a:buFont typeface="Arial" charset="0"/>
              <a:buChar char="•"/>
            </a:pPr>
            <a:r>
              <a:rPr lang="en-US" dirty="0" smtClean="0"/>
              <a:t>Player integration: How does the performance of individual players impact the result?</a:t>
            </a:r>
          </a:p>
          <a:p>
            <a:pPr lvl="1">
              <a:buFont typeface="Arial" charset="0"/>
              <a:buChar char="•"/>
            </a:pPr>
            <a:r>
              <a:rPr lang="en-US" dirty="0" smtClean="0"/>
              <a:t>Learn, calculate, and implement advanced metrics such as PER, pace, ORTG, DRTG, etc.</a:t>
            </a:r>
          </a:p>
          <a:p>
            <a:pPr lvl="1">
              <a:buFont typeface="Arial" charset="0"/>
              <a:buChar char="•"/>
            </a:pPr>
            <a:r>
              <a:rPr lang="en-US" dirty="0" smtClean="0"/>
              <a:t>Analyze data from previous seasons to see if teams are likely to have similar play styles from year to year (historic data may be helpful to apply early in the following season)</a:t>
            </a:r>
            <a:endParaRPr lang="en-US" dirty="0"/>
          </a:p>
          <a:p>
            <a:pPr>
              <a:buFont typeface="Arial" charset="0"/>
              <a:buChar char="•"/>
            </a:pPr>
            <a:r>
              <a:rPr lang="en-US" sz="2800" dirty="0" smtClean="0"/>
              <a:t> Fix &amp; improve existing Python code</a:t>
            </a:r>
          </a:p>
          <a:p>
            <a:pPr lvl="1">
              <a:buFont typeface="Arial" charset="0"/>
              <a:buChar char="•"/>
            </a:pPr>
            <a:r>
              <a:rPr lang="en-US" dirty="0" smtClean="0"/>
              <a:t>Many items hard coded, what happens if / when the website changes?</a:t>
            </a:r>
          </a:p>
          <a:p>
            <a:pPr lvl="1">
              <a:buFont typeface="Arial" charset="0"/>
              <a:buChar char="•"/>
            </a:pPr>
            <a:r>
              <a:rPr lang="en-US" dirty="0" smtClean="0"/>
              <a:t>Gain a better understanding of Beautiful Soup to increase longevity of the program</a:t>
            </a:r>
            <a:endParaRPr lang="en-US" dirty="0"/>
          </a:p>
        </p:txBody>
      </p:sp>
    </p:spTree>
    <p:extLst>
      <p:ext uri="{BB962C8B-B14F-4D97-AF65-F5344CB8AC3E}">
        <p14:creationId xmlns:p14="http://schemas.microsoft.com/office/powerpoint/2010/main" val="40808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Overview</a:t>
            </a:r>
            <a:endParaRPr lang="en-US" sz="6000" dirty="0"/>
          </a:p>
        </p:txBody>
      </p:sp>
      <p:sp>
        <p:nvSpPr>
          <p:cNvPr id="3" name="Content Placeholder 2"/>
          <p:cNvSpPr>
            <a:spLocks noGrp="1"/>
          </p:cNvSpPr>
          <p:nvPr>
            <p:ph idx="1"/>
          </p:nvPr>
        </p:nvSpPr>
        <p:spPr>
          <a:xfrm>
            <a:off x="1097280" y="1845733"/>
            <a:ext cx="10292770" cy="4368635"/>
          </a:xfrm>
        </p:spPr>
        <p:txBody>
          <a:bodyPr>
            <a:normAutofit/>
          </a:bodyPr>
          <a:lstStyle/>
          <a:p>
            <a:pPr>
              <a:buFont typeface="Arial" charset="0"/>
              <a:buChar char="•"/>
            </a:pPr>
            <a:r>
              <a:rPr lang="en-US" sz="2800" dirty="0" smtClean="0"/>
              <a:t> My Role: Graduate Assistant for the Saint Rose Men’s Basketball Team</a:t>
            </a:r>
          </a:p>
          <a:p>
            <a:pPr>
              <a:buFont typeface="Arial" charset="0"/>
              <a:buChar char="•"/>
            </a:pPr>
            <a:r>
              <a:rPr lang="en-US" sz="2800" dirty="0" smtClean="0"/>
              <a:t> </a:t>
            </a:r>
            <a:r>
              <a:rPr lang="en-US" sz="2400" dirty="0" smtClean="0"/>
              <a:t>Create scouting reports using basic stats &amp; analysis</a:t>
            </a:r>
            <a:br>
              <a:rPr lang="en-US" sz="2400" dirty="0" smtClean="0"/>
            </a:br>
            <a:r>
              <a:rPr lang="en-US" sz="2800" dirty="0" smtClean="0"/>
              <a:t/>
            </a:r>
            <a:br>
              <a:rPr lang="en-US" sz="2800" dirty="0" smtClean="0"/>
            </a:br>
            <a:r>
              <a:rPr lang="en-US" sz="2800" dirty="0" smtClean="0"/>
              <a:t/>
            </a:r>
            <a:br>
              <a:rPr lang="en-US" sz="2800" dirty="0" smtClean="0"/>
            </a:br>
            <a:r>
              <a:rPr lang="en-US" sz="2400" dirty="0" smtClean="0"/>
              <a:t/>
            </a:r>
            <a:br>
              <a:rPr lang="en-US" sz="2400" dirty="0" smtClean="0"/>
            </a:br>
            <a:r>
              <a:rPr lang="en-US" sz="2400" dirty="0" smtClean="0"/>
              <a:t/>
            </a:r>
            <a:br>
              <a:rPr lang="en-US" sz="2400" dirty="0" smtClean="0"/>
            </a:br>
            <a:endParaRPr lang="en-US" sz="2400" dirty="0"/>
          </a:p>
          <a:p>
            <a:pPr>
              <a:buFont typeface="Arial" charset="0"/>
              <a:buChar char="•"/>
            </a:pPr>
            <a:r>
              <a:rPr lang="en-US" sz="2400" dirty="0">
                <a:ea typeface="Calibri" charset="0"/>
                <a:cs typeface="Calibri" charset="0"/>
              </a:rPr>
              <a:t> </a:t>
            </a:r>
            <a:r>
              <a:rPr lang="en-US" sz="2800" dirty="0" smtClean="0">
                <a:ea typeface="Calibri" charset="0"/>
                <a:cs typeface="Calibri" charset="0"/>
              </a:rPr>
              <a:t>The concept: How can I utilize techniques learned in class to gain a better understanding of teams in our league?</a:t>
            </a:r>
          </a:p>
        </p:txBody>
      </p:sp>
      <p:pic>
        <p:nvPicPr>
          <p:cNvPr id="4" name="Picture 3"/>
          <p:cNvPicPr>
            <a:picLocks noChangeAspect="1"/>
          </p:cNvPicPr>
          <p:nvPr/>
        </p:nvPicPr>
        <p:blipFill>
          <a:blip r:embed="rId2"/>
          <a:stretch>
            <a:fillRect/>
          </a:stretch>
        </p:blipFill>
        <p:spPr>
          <a:xfrm>
            <a:off x="1201149" y="3105876"/>
            <a:ext cx="7978739" cy="1035559"/>
          </a:xfrm>
          <a:prstGeom prst="rect">
            <a:avLst/>
          </a:prstGeom>
        </p:spPr>
      </p:pic>
      <p:pic>
        <p:nvPicPr>
          <p:cNvPr id="5" name="Picture 4"/>
          <p:cNvPicPr>
            <a:picLocks noChangeAspect="1"/>
          </p:cNvPicPr>
          <p:nvPr/>
        </p:nvPicPr>
        <p:blipFill>
          <a:blip r:embed="rId3"/>
          <a:stretch>
            <a:fillRect/>
          </a:stretch>
        </p:blipFill>
        <p:spPr>
          <a:xfrm>
            <a:off x="9518216" y="2567641"/>
            <a:ext cx="2364443" cy="2112030"/>
          </a:xfrm>
          <a:prstGeom prst="rect">
            <a:avLst/>
          </a:prstGeom>
        </p:spPr>
      </p:pic>
    </p:spTree>
    <p:extLst>
      <p:ext uri="{BB962C8B-B14F-4D97-AF65-F5344CB8AC3E}">
        <p14:creationId xmlns:p14="http://schemas.microsoft.com/office/powerpoint/2010/main" val="905823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Initial Roadblocks</a:t>
            </a:r>
            <a:endParaRPr lang="en-US" sz="6000" dirty="0"/>
          </a:p>
        </p:txBody>
      </p:sp>
      <p:sp>
        <p:nvSpPr>
          <p:cNvPr id="3" name="Content Placeholder 2"/>
          <p:cNvSpPr>
            <a:spLocks noGrp="1"/>
          </p:cNvSpPr>
          <p:nvPr>
            <p:ph idx="1"/>
          </p:nvPr>
        </p:nvSpPr>
        <p:spPr>
          <a:xfrm>
            <a:off x="1097281" y="1845733"/>
            <a:ext cx="5516583" cy="4262104"/>
          </a:xfrm>
        </p:spPr>
        <p:txBody>
          <a:bodyPr>
            <a:normAutofit/>
          </a:bodyPr>
          <a:lstStyle/>
          <a:p>
            <a:pPr>
              <a:buFont typeface="Arial" charset="0"/>
              <a:buChar char="•"/>
            </a:pPr>
            <a:r>
              <a:rPr lang="en-US" sz="2400" dirty="0"/>
              <a:t> </a:t>
            </a:r>
            <a:r>
              <a:rPr lang="en-US" sz="2400" dirty="0" smtClean="0"/>
              <a:t>Near endless supply of data </a:t>
            </a:r>
            <a:r>
              <a:rPr lang="mr-IN" sz="2400" dirty="0" smtClean="0"/>
              <a:t>–</a:t>
            </a:r>
            <a:r>
              <a:rPr lang="en-US" sz="2400" dirty="0" smtClean="0"/>
              <a:t> what to use?</a:t>
            </a:r>
            <a:endParaRPr lang="en-US" sz="2400" dirty="0"/>
          </a:p>
          <a:p>
            <a:pPr lvl="1">
              <a:buFont typeface="Arial" charset="0"/>
              <a:buChar char="•"/>
            </a:pPr>
            <a:r>
              <a:rPr lang="en-US" dirty="0" smtClean="0"/>
              <a:t>Analyze individual players or teams as a whole?</a:t>
            </a:r>
          </a:p>
          <a:p>
            <a:pPr lvl="1">
              <a:buFont typeface="Arial" charset="0"/>
              <a:buChar char="•"/>
            </a:pPr>
            <a:r>
              <a:rPr lang="en-US" dirty="0" smtClean="0"/>
              <a:t>Use statistics from each game, or the entire season?</a:t>
            </a:r>
          </a:p>
          <a:p>
            <a:pPr lvl="1">
              <a:buFont typeface="Arial" charset="0"/>
              <a:buChar char="•"/>
            </a:pPr>
            <a:r>
              <a:rPr lang="en-US" dirty="0" smtClean="0"/>
              <a:t>Utilize advanced analytics from Synergy, or basic box score stats?</a:t>
            </a:r>
          </a:p>
          <a:p>
            <a:pPr>
              <a:buFont typeface="Arial" charset="0"/>
              <a:buChar char="•"/>
            </a:pPr>
            <a:r>
              <a:rPr lang="en-US" dirty="0" smtClean="0">
                <a:solidFill>
                  <a:srgbClr val="92D050"/>
                </a:solidFill>
              </a:rPr>
              <a:t> </a:t>
            </a:r>
            <a:r>
              <a:rPr lang="en-US" dirty="0" smtClean="0">
                <a:solidFill>
                  <a:srgbClr val="00B050"/>
                </a:solidFill>
              </a:rPr>
              <a:t>Solution: Limit scope. Analyze teams using box scores from each game</a:t>
            </a:r>
          </a:p>
          <a:p>
            <a:pPr>
              <a:buFont typeface="Arial" charset="0"/>
              <a:buChar char="•"/>
            </a:pPr>
            <a:r>
              <a:rPr lang="en-US" dirty="0" smtClean="0"/>
              <a:t> How to collect data?</a:t>
            </a:r>
          </a:p>
          <a:p>
            <a:pPr lvl="1">
              <a:buFont typeface="Arial" charset="0"/>
              <a:buChar char="•"/>
            </a:pPr>
            <a:r>
              <a:rPr lang="en-US" dirty="0" smtClean="0"/>
              <a:t>Copy and pasting to excel possible, but incredibly tedious</a:t>
            </a:r>
          </a:p>
          <a:p>
            <a:pPr>
              <a:buFont typeface="Arial" charset="0"/>
              <a:buChar char="•"/>
            </a:pPr>
            <a:r>
              <a:rPr lang="en-US" dirty="0" smtClean="0"/>
              <a:t> </a:t>
            </a:r>
            <a:r>
              <a:rPr lang="en-US" dirty="0" smtClean="0">
                <a:solidFill>
                  <a:srgbClr val="00B050"/>
                </a:solidFill>
              </a:rPr>
              <a:t>Solution: Python web scraping with Beautiful Soup</a:t>
            </a:r>
          </a:p>
        </p:txBody>
      </p:sp>
      <p:pic>
        <p:nvPicPr>
          <p:cNvPr id="6" name="Picture 5"/>
          <p:cNvPicPr>
            <a:picLocks noChangeAspect="1"/>
          </p:cNvPicPr>
          <p:nvPr/>
        </p:nvPicPr>
        <p:blipFill>
          <a:blip r:embed="rId2"/>
          <a:stretch>
            <a:fillRect/>
          </a:stretch>
        </p:blipFill>
        <p:spPr>
          <a:xfrm>
            <a:off x="6773662" y="863296"/>
            <a:ext cx="5308847" cy="2284469"/>
          </a:xfrm>
          <a:prstGeom prst="rect">
            <a:avLst/>
          </a:prstGeom>
        </p:spPr>
      </p:pic>
      <p:pic>
        <p:nvPicPr>
          <p:cNvPr id="7" name="Picture 6"/>
          <p:cNvPicPr>
            <a:picLocks noChangeAspect="1"/>
          </p:cNvPicPr>
          <p:nvPr/>
        </p:nvPicPr>
        <p:blipFill>
          <a:blip r:embed="rId3"/>
          <a:stretch>
            <a:fillRect/>
          </a:stretch>
        </p:blipFill>
        <p:spPr>
          <a:xfrm>
            <a:off x="6773662" y="3762165"/>
            <a:ext cx="5303012" cy="1866278"/>
          </a:xfrm>
          <a:prstGeom prst="rect">
            <a:avLst/>
          </a:prstGeom>
        </p:spPr>
      </p:pic>
    </p:spTree>
    <p:extLst>
      <p:ext uri="{BB962C8B-B14F-4D97-AF65-F5344CB8AC3E}">
        <p14:creationId xmlns:p14="http://schemas.microsoft.com/office/powerpoint/2010/main" val="130555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Python</a:t>
            </a:r>
            <a:endParaRPr lang="en-US" sz="6000" dirty="0"/>
          </a:p>
        </p:txBody>
      </p:sp>
      <p:sp>
        <p:nvSpPr>
          <p:cNvPr id="3" name="Content Placeholder 2"/>
          <p:cNvSpPr>
            <a:spLocks noGrp="1"/>
          </p:cNvSpPr>
          <p:nvPr>
            <p:ph idx="1"/>
          </p:nvPr>
        </p:nvSpPr>
        <p:spPr>
          <a:xfrm>
            <a:off x="1097280" y="1845733"/>
            <a:ext cx="10292770" cy="4368635"/>
          </a:xfrm>
        </p:spPr>
        <p:txBody>
          <a:bodyPr>
            <a:normAutofit/>
          </a:bodyPr>
          <a:lstStyle/>
          <a:p>
            <a:pPr>
              <a:buFont typeface="Arial" charset="0"/>
              <a:buChar char="•"/>
            </a:pPr>
            <a:r>
              <a:rPr lang="en-US" sz="2800" dirty="0"/>
              <a:t> </a:t>
            </a:r>
            <a:r>
              <a:rPr lang="en-US" sz="2800" dirty="0" smtClean="0"/>
              <a:t>Python’s Beautiful Soup package for web scraping</a:t>
            </a:r>
          </a:p>
          <a:p>
            <a:pPr lvl="1">
              <a:buFont typeface="Arial" charset="0"/>
              <a:buChar char="•"/>
            </a:pPr>
            <a:r>
              <a:rPr lang="en-US" dirty="0" smtClean="0"/>
              <a:t>Connects to a web page, searches HTML code, pulls data out of user specified tags</a:t>
            </a:r>
          </a:p>
          <a:p>
            <a:pPr lvl="1">
              <a:buFont typeface="Arial" charset="0"/>
              <a:buChar char="•"/>
            </a:pPr>
            <a:r>
              <a:rPr lang="en-US" dirty="0" smtClean="0"/>
              <a:t>Example: table </a:t>
            </a:r>
            <a:r>
              <a:rPr lang="en-US" dirty="0"/>
              <a:t>= (</a:t>
            </a:r>
            <a:r>
              <a:rPr lang="en-US" dirty="0" err="1"/>
              <a:t>soup.find_all</a:t>
            </a:r>
            <a:r>
              <a:rPr lang="en-US" dirty="0"/>
              <a:t>(</a:t>
            </a:r>
            <a:r>
              <a:rPr lang="en-US" dirty="0"/>
              <a:t>'table</a:t>
            </a:r>
            <a:r>
              <a:rPr lang="en-US" dirty="0" smtClean="0"/>
              <a:t>')[0]) </a:t>
            </a:r>
            <a:r>
              <a:rPr lang="mr-IN" dirty="0" smtClean="0"/>
              <a:t>–</a:t>
            </a:r>
            <a:r>
              <a:rPr lang="en-US" dirty="0" smtClean="0"/>
              <a:t> sets table variable to the first table in the HTML document</a:t>
            </a:r>
          </a:p>
          <a:p>
            <a:pPr>
              <a:buFont typeface="Arial" charset="0"/>
              <a:buChar char="•"/>
            </a:pPr>
            <a:r>
              <a:rPr lang="en-US" sz="2800" dirty="0" smtClean="0"/>
              <a:t> Limited experience in Python, and no experience with Beautiful Soup</a:t>
            </a:r>
          </a:p>
          <a:p>
            <a:pPr lvl="1">
              <a:buFont typeface="Arial" charset="0"/>
              <a:buChar char="•"/>
            </a:pPr>
            <a:r>
              <a:rPr lang="en-US" dirty="0" smtClean="0"/>
              <a:t>Not exactly a walk in the park, but not impossible to figure out</a:t>
            </a:r>
          </a:p>
          <a:p>
            <a:pPr lvl="1">
              <a:buFont typeface="Arial" charset="0"/>
              <a:buChar char="•"/>
            </a:pPr>
            <a:r>
              <a:rPr lang="en-US" dirty="0" smtClean="0"/>
              <a:t>Many resources online </a:t>
            </a:r>
            <a:r>
              <a:rPr lang="mr-IN" dirty="0" smtClean="0"/>
              <a:t>–</a:t>
            </a:r>
            <a:r>
              <a:rPr lang="en-US" dirty="0" smtClean="0"/>
              <a:t> </a:t>
            </a:r>
            <a:r>
              <a:rPr lang="en-US" dirty="0" err="1" smtClean="0"/>
              <a:t>StackOverflow</a:t>
            </a:r>
            <a:r>
              <a:rPr lang="en-US" dirty="0" smtClean="0"/>
              <a:t> incredibly helpful</a:t>
            </a:r>
            <a:endParaRPr lang="en-US" dirty="0"/>
          </a:p>
          <a:p>
            <a:pPr>
              <a:buFont typeface="Arial" charset="0"/>
              <a:buChar char="•"/>
            </a:pPr>
            <a:r>
              <a:rPr lang="en-US" sz="2800" dirty="0"/>
              <a:t> </a:t>
            </a:r>
            <a:r>
              <a:rPr lang="en-US" sz="2800" dirty="0" smtClean="0"/>
              <a:t>Overall:</a:t>
            </a:r>
            <a:endParaRPr lang="en-US" sz="2800" dirty="0"/>
          </a:p>
          <a:p>
            <a:pPr lvl="1">
              <a:buFont typeface="Arial" charset="0"/>
              <a:buChar char="•"/>
            </a:pPr>
            <a:r>
              <a:rPr lang="en-US" dirty="0" smtClean="0"/>
              <a:t>Estimated 10 hours of coding, tinkering, &amp; debugging</a:t>
            </a:r>
          </a:p>
          <a:p>
            <a:pPr lvl="1">
              <a:buFont typeface="Arial" charset="0"/>
              <a:buChar char="•"/>
            </a:pPr>
            <a:r>
              <a:rPr lang="en-US" dirty="0" smtClean="0"/>
              <a:t>200 lines of code </a:t>
            </a:r>
            <a:r>
              <a:rPr lang="mr-IN" dirty="0" smtClean="0"/>
              <a:t>–</a:t>
            </a:r>
            <a:r>
              <a:rPr lang="en-US" dirty="0" smtClean="0"/>
              <a:t> Extracts data from HTML, formats, and saves to CSV file</a:t>
            </a:r>
          </a:p>
          <a:p>
            <a:pPr lvl="1">
              <a:buFont typeface="Arial" charset="0"/>
              <a:buChar char="•"/>
            </a:pPr>
            <a:r>
              <a:rPr lang="en-US" dirty="0" smtClean="0"/>
              <a:t>Experienced Python </a:t>
            </a:r>
            <a:r>
              <a:rPr lang="en-US" dirty="0" err="1" smtClean="0"/>
              <a:t>devs</a:t>
            </a:r>
            <a:r>
              <a:rPr lang="en-US" dirty="0" smtClean="0"/>
              <a:t> may find the code to be written terribly, but it gets the job done</a:t>
            </a:r>
          </a:p>
          <a:p>
            <a:pPr lvl="1">
              <a:buFont typeface="Arial" charset="0"/>
              <a:buChar char="•"/>
            </a:pPr>
            <a:r>
              <a:rPr lang="en-US" dirty="0" smtClean="0"/>
              <a:t>Largely unneeded / outside the scope of this project, but worth it!</a:t>
            </a:r>
          </a:p>
        </p:txBody>
      </p:sp>
    </p:spTree>
    <p:extLst>
      <p:ext uri="{BB962C8B-B14F-4D97-AF65-F5344CB8AC3E}">
        <p14:creationId xmlns:p14="http://schemas.microsoft.com/office/powerpoint/2010/main" val="28773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4966" y="159797"/>
            <a:ext cx="5676680" cy="6019061"/>
          </a:xfrm>
          <a:prstGeom prst="rect">
            <a:avLst/>
          </a:prstGeom>
        </p:spPr>
      </p:pic>
      <p:pic>
        <p:nvPicPr>
          <p:cNvPr id="9" name="Picture 8"/>
          <p:cNvPicPr>
            <a:picLocks noChangeAspect="1"/>
          </p:cNvPicPr>
          <p:nvPr/>
        </p:nvPicPr>
        <p:blipFill>
          <a:blip r:embed="rId3"/>
          <a:stretch>
            <a:fillRect/>
          </a:stretch>
        </p:blipFill>
        <p:spPr>
          <a:xfrm>
            <a:off x="5859261" y="159796"/>
            <a:ext cx="6248007" cy="6019061"/>
          </a:xfrm>
          <a:prstGeom prst="rect">
            <a:avLst/>
          </a:prstGeom>
        </p:spPr>
      </p:pic>
    </p:spTree>
    <p:extLst>
      <p:ext uri="{BB962C8B-B14F-4D97-AF65-F5344CB8AC3E}">
        <p14:creationId xmlns:p14="http://schemas.microsoft.com/office/powerpoint/2010/main" val="1186738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Data</a:t>
            </a:r>
            <a:endParaRPr lang="en-US" sz="6000" dirty="0"/>
          </a:p>
        </p:txBody>
      </p:sp>
      <p:sp>
        <p:nvSpPr>
          <p:cNvPr id="3" name="Content Placeholder 2"/>
          <p:cNvSpPr>
            <a:spLocks noGrp="1"/>
          </p:cNvSpPr>
          <p:nvPr>
            <p:ph idx="1"/>
          </p:nvPr>
        </p:nvSpPr>
        <p:spPr>
          <a:xfrm>
            <a:off x="1097280" y="2343559"/>
            <a:ext cx="9254083" cy="3790911"/>
          </a:xfrm>
        </p:spPr>
        <p:txBody>
          <a:bodyPr>
            <a:normAutofit lnSpcReduction="10000"/>
          </a:bodyPr>
          <a:lstStyle/>
          <a:p>
            <a:pPr>
              <a:buFont typeface="Arial" charset="0"/>
              <a:buChar char="•"/>
            </a:pPr>
            <a:r>
              <a:rPr lang="en-US" sz="2800" dirty="0"/>
              <a:t> </a:t>
            </a:r>
            <a:r>
              <a:rPr lang="en-US" sz="2800" dirty="0" smtClean="0"/>
              <a:t>70 Variables:</a:t>
            </a:r>
          </a:p>
          <a:p>
            <a:pPr lvl="1">
              <a:buFont typeface="Arial" charset="0"/>
              <a:buChar char="•"/>
            </a:pPr>
            <a:r>
              <a:rPr lang="en-US" sz="2400" dirty="0" smtClean="0"/>
              <a:t>4 based on the game (Date, Location, Opponent, Result)</a:t>
            </a:r>
          </a:p>
          <a:p>
            <a:pPr lvl="1">
              <a:buFont typeface="Arial" charset="0"/>
              <a:buChar char="•"/>
            </a:pPr>
            <a:r>
              <a:rPr lang="en-US" sz="2400" dirty="0" smtClean="0"/>
              <a:t>33 for the team and 33 for their opponent:</a:t>
            </a:r>
          </a:p>
          <a:p>
            <a:pPr lvl="2">
              <a:buFont typeface="Arial" charset="0"/>
              <a:buChar char="•"/>
            </a:pPr>
            <a:r>
              <a:rPr lang="en-US" sz="1800" dirty="0" smtClean="0"/>
              <a:t>Points scored</a:t>
            </a:r>
          </a:p>
          <a:p>
            <a:pPr lvl="2">
              <a:buFont typeface="Arial" charset="0"/>
              <a:buChar char="•"/>
            </a:pPr>
            <a:r>
              <a:rPr lang="en-US" sz="1800" dirty="0" smtClean="0"/>
              <a:t>Shooting stats (FG, FT, 3P </a:t>
            </a:r>
            <a:r>
              <a:rPr lang="mr-IN" sz="1800" dirty="0" smtClean="0"/>
              <a:t>–</a:t>
            </a:r>
            <a:r>
              <a:rPr lang="en-US" sz="1800" dirty="0" smtClean="0"/>
              <a:t> made, attempted, percentage)</a:t>
            </a:r>
          </a:p>
          <a:p>
            <a:pPr lvl="2">
              <a:buFont typeface="Arial" charset="0"/>
              <a:buChar char="•"/>
            </a:pPr>
            <a:r>
              <a:rPr lang="en-US" sz="1800" dirty="0" smtClean="0"/>
              <a:t>Ball control (Offensive &amp; Defensive rebounds, blocks, steals, assists, TO)</a:t>
            </a:r>
          </a:p>
          <a:p>
            <a:pPr lvl="2">
              <a:buFont typeface="Arial" charset="0"/>
              <a:buChar char="•"/>
            </a:pPr>
            <a:r>
              <a:rPr lang="en-US" sz="1800" dirty="0" smtClean="0"/>
              <a:t>Points in paint, points off turnovers, second chance, fast break points, points off turnovers</a:t>
            </a:r>
          </a:p>
          <a:p>
            <a:pPr lvl="1">
              <a:buFont typeface="Arial" charset="0"/>
              <a:buChar char="•"/>
            </a:pPr>
            <a:r>
              <a:rPr lang="en-US" sz="2200" dirty="0"/>
              <a:t>Margins for every stat (team stat </a:t>
            </a:r>
            <a:r>
              <a:rPr lang="mr-IN" sz="2200" dirty="0"/>
              <a:t>–</a:t>
            </a:r>
            <a:r>
              <a:rPr lang="en-US" sz="2200" dirty="0"/>
              <a:t> opponent stat, </a:t>
            </a:r>
            <a:r>
              <a:rPr lang="en-US" sz="2200" dirty="0" smtClean="0"/>
              <a:t>i.e. </a:t>
            </a:r>
            <a:r>
              <a:rPr lang="en-US" sz="2200" dirty="0"/>
              <a:t>team has 40 rebounds, opponent has 35, rebound margin = +5</a:t>
            </a:r>
            <a:r>
              <a:rPr lang="en-US" sz="2200" dirty="0" smtClean="0"/>
              <a:t>)</a:t>
            </a:r>
          </a:p>
          <a:p>
            <a:pPr>
              <a:buFont typeface="Arial" charset="0"/>
              <a:buChar char="•"/>
            </a:pPr>
            <a:r>
              <a:rPr lang="en-US" sz="2800" dirty="0" smtClean="0"/>
              <a:t> Around 25-30 observations (games) for each team</a:t>
            </a:r>
          </a:p>
          <a:p>
            <a:pPr lvl="2">
              <a:buFont typeface="Arial" charset="0"/>
              <a:buChar char="•"/>
            </a:pPr>
            <a:endParaRPr lang="en-US" sz="2200" dirty="0" smtClean="0"/>
          </a:p>
        </p:txBody>
      </p:sp>
      <p:pic>
        <p:nvPicPr>
          <p:cNvPr id="4" name="Picture 3"/>
          <p:cNvPicPr>
            <a:picLocks noChangeAspect="1"/>
          </p:cNvPicPr>
          <p:nvPr/>
        </p:nvPicPr>
        <p:blipFill>
          <a:blip r:embed="rId2"/>
          <a:stretch>
            <a:fillRect/>
          </a:stretch>
        </p:blipFill>
        <p:spPr>
          <a:xfrm>
            <a:off x="4401048" y="171118"/>
            <a:ext cx="7382792" cy="2483303"/>
          </a:xfrm>
          <a:prstGeom prst="rect">
            <a:avLst/>
          </a:prstGeom>
        </p:spPr>
      </p:pic>
    </p:spTree>
    <p:extLst>
      <p:ext uri="{BB962C8B-B14F-4D97-AF65-F5344CB8AC3E}">
        <p14:creationId xmlns:p14="http://schemas.microsoft.com/office/powerpoint/2010/main" val="175811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Models Used</a:t>
            </a:r>
            <a:endParaRPr lang="en-US" sz="6000" dirty="0"/>
          </a:p>
        </p:txBody>
      </p:sp>
      <p:sp>
        <p:nvSpPr>
          <p:cNvPr id="4" name="Content Placeholder 2"/>
          <p:cNvSpPr>
            <a:spLocks noGrp="1"/>
          </p:cNvSpPr>
          <p:nvPr>
            <p:ph idx="1"/>
          </p:nvPr>
        </p:nvSpPr>
        <p:spPr>
          <a:xfrm>
            <a:off x="1096963" y="1846263"/>
            <a:ext cx="10293350" cy="4368800"/>
          </a:xfrm>
        </p:spPr>
        <p:txBody>
          <a:bodyPr>
            <a:normAutofit/>
          </a:bodyPr>
          <a:lstStyle/>
          <a:p>
            <a:pPr>
              <a:buFont typeface="Arial" charset="0"/>
              <a:buChar char="•"/>
            </a:pPr>
            <a:r>
              <a:rPr lang="en-US" sz="2800" dirty="0"/>
              <a:t> </a:t>
            </a:r>
            <a:r>
              <a:rPr lang="en-US" sz="2800" dirty="0" smtClean="0"/>
              <a:t>Decision trees based on result</a:t>
            </a:r>
          </a:p>
          <a:p>
            <a:pPr>
              <a:buFont typeface="Arial" charset="0"/>
              <a:buChar char="•"/>
            </a:pPr>
            <a:r>
              <a:rPr lang="en-US" sz="2800" dirty="0"/>
              <a:t> </a:t>
            </a:r>
            <a:r>
              <a:rPr lang="en-US" sz="2800" dirty="0" smtClean="0"/>
              <a:t>Fit Y by X to find variables correlated to result</a:t>
            </a:r>
          </a:p>
          <a:p>
            <a:pPr>
              <a:buFont typeface="Arial" charset="0"/>
              <a:buChar char="•"/>
            </a:pPr>
            <a:r>
              <a:rPr lang="en-US" sz="2800" dirty="0" smtClean="0"/>
              <a:t> Linear regression on seemingly important variables</a:t>
            </a:r>
          </a:p>
          <a:p>
            <a:pPr>
              <a:buFont typeface="Arial" charset="0"/>
              <a:buChar char="•"/>
            </a:pPr>
            <a:r>
              <a:rPr lang="en-US" sz="2800" dirty="0" smtClean="0"/>
              <a:t> Logistic </a:t>
            </a:r>
            <a:r>
              <a:rPr lang="en-US" sz="2800" dirty="0"/>
              <a:t>regression based on result (not </a:t>
            </a:r>
            <a:r>
              <a:rPr lang="en-US" sz="2800" dirty="0" smtClean="0"/>
              <a:t>helpful)</a:t>
            </a:r>
          </a:p>
        </p:txBody>
      </p:sp>
    </p:spTree>
    <p:extLst>
      <p:ext uri="{BB962C8B-B14F-4D97-AF65-F5344CB8AC3E}">
        <p14:creationId xmlns:p14="http://schemas.microsoft.com/office/powerpoint/2010/main" val="485743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206556"/>
            <a:ext cx="10058400" cy="929492"/>
          </a:xfrm>
        </p:spPr>
        <p:txBody>
          <a:bodyPr>
            <a:normAutofit/>
          </a:bodyPr>
          <a:lstStyle/>
          <a:p>
            <a:r>
              <a:rPr lang="en-US" sz="6000" dirty="0" smtClean="0"/>
              <a:t>Saint Rose Analysis</a:t>
            </a:r>
            <a:endParaRPr lang="en-US" sz="6000" dirty="0"/>
          </a:p>
        </p:txBody>
      </p:sp>
      <p:sp>
        <p:nvSpPr>
          <p:cNvPr id="4" name="Content Placeholder 2"/>
          <p:cNvSpPr>
            <a:spLocks noGrp="1"/>
          </p:cNvSpPr>
          <p:nvPr>
            <p:ph idx="1"/>
          </p:nvPr>
        </p:nvSpPr>
        <p:spPr>
          <a:xfrm>
            <a:off x="1096963" y="1136048"/>
            <a:ext cx="10058400" cy="488564"/>
          </a:xfrm>
        </p:spPr>
        <p:txBody>
          <a:bodyPr>
            <a:normAutofit/>
          </a:bodyPr>
          <a:lstStyle/>
          <a:p>
            <a:pPr>
              <a:buFont typeface="Arial" charset="0"/>
              <a:buChar char="•"/>
            </a:pPr>
            <a:r>
              <a:rPr lang="en-US" sz="2800" dirty="0"/>
              <a:t> </a:t>
            </a:r>
            <a:r>
              <a:rPr lang="en-US" sz="2800" dirty="0" smtClean="0"/>
              <a:t>What are our strengths?</a:t>
            </a:r>
          </a:p>
        </p:txBody>
      </p:sp>
      <p:pic>
        <p:nvPicPr>
          <p:cNvPr id="3" name="Picture 2"/>
          <p:cNvPicPr>
            <a:picLocks noChangeAspect="1"/>
          </p:cNvPicPr>
          <p:nvPr/>
        </p:nvPicPr>
        <p:blipFill>
          <a:blip r:embed="rId2"/>
          <a:stretch>
            <a:fillRect/>
          </a:stretch>
        </p:blipFill>
        <p:spPr>
          <a:xfrm>
            <a:off x="1096963" y="1790056"/>
            <a:ext cx="3180795" cy="2421593"/>
          </a:xfrm>
          <a:prstGeom prst="rect">
            <a:avLst/>
          </a:prstGeom>
        </p:spPr>
      </p:pic>
      <p:pic>
        <p:nvPicPr>
          <p:cNvPr id="8" name="Picture 7"/>
          <p:cNvPicPr>
            <a:picLocks noChangeAspect="1"/>
          </p:cNvPicPr>
          <p:nvPr/>
        </p:nvPicPr>
        <p:blipFill>
          <a:blip r:embed="rId3"/>
          <a:stretch>
            <a:fillRect/>
          </a:stretch>
        </p:blipFill>
        <p:spPr>
          <a:xfrm>
            <a:off x="8296795" y="1790056"/>
            <a:ext cx="3093518" cy="2421593"/>
          </a:xfrm>
          <a:prstGeom prst="rect">
            <a:avLst/>
          </a:prstGeom>
        </p:spPr>
      </p:pic>
      <p:pic>
        <p:nvPicPr>
          <p:cNvPr id="9" name="Picture 8"/>
          <p:cNvPicPr>
            <a:picLocks noChangeAspect="1"/>
          </p:cNvPicPr>
          <p:nvPr/>
        </p:nvPicPr>
        <p:blipFill>
          <a:blip r:embed="rId4"/>
          <a:stretch>
            <a:fillRect/>
          </a:stretch>
        </p:blipFill>
        <p:spPr>
          <a:xfrm>
            <a:off x="4665437" y="1790056"/>
            <a:ext cx="3243679" cy="2422494"/>
          </a:xfrm>
          <a:prstGeom prst="rect">
            <a:avLst/>
          </a:prstGeom>
        </p:spPr>
      </p:pic>
      <p:sp>
        <p:nvSpPr>
          <p:cNvPr id="10" name="TextBox 9"/>
          <p:cNvSpPr txBox="1"/>
          <p:nvPr/>
        </p:nvSpPr>
        <p:spPr>
          <a:xfrm>
            <a:off x="1096962" y="4291126"/>
            <a:ext cx="3568475" cy="1846659"/>
          </a:xfrm>
          <a:prstGeom prst="rect">
            <a:avLst/>
          </a:prstGeom>
          <a:noFill/>
        </p:spPr>
        <p:txBody>
          <a:bodyPr wrap="square" rtlCol="0">
            <a:spAutoFit/>
          </a:bodyPr>
          <a:lstStyle/>
          <a:p>
            <a:pPr marL="285750" indent="-285750">
              <a:buFont typeface="Arial" charset="0"/>
              <a:buChar char="•"/>
            </a:pPr>
            <a:r>
              <a:rPr lang="en-US" sz="1600" dirty="0" smtClean="0"/>
              <a:t>0-7 When opponent has 4+ more defensive rebounds </a:t>
            </a:r>
          </a:p>
          <a:p>
            <a:pPr marL="285750" indent="-285750">
              <a:buFont typeface="Arial" charset="0"/>
              <a:buChar char="•"/>
            </a:pPr>
            <a:r>
              <a:rPr lang="en-US" sz="1600" dirty="0" smtClean="0"/>
              <a:t>21-3 When the defensive rebound margin is between +∞ and -3</a:t>
            </a:r>
          </a:p>
          <a:p>
            <a:pPr marL="742950" lvl="1" indent="-285750">
              <a:buFont typeface="Arial" charset="0"/>
              <a:buChar char="•"/>
            </a:pPr>
            <a:r>
              <a:rPr lang="en-US" sz="1600" dirty="0" smtClean="0"/>
              <a:t>19-0 with 32+ total rebounds</a:t>
            </a:r>
          </a:p>
          <a:p>
            <a:pPr marL="742950" lvl="1" indent="-285750">
              <a:buFont typeface="Arial" charset="0"/>
              <a:buChar char="•"/>
            </a:pPr>
            <a:r>
              <a:rPr lang="en-US" sz="1600" dirty="0" smtClean="0"/>
              <a:t>2-3 with under 32 rebounds</a:t>
            </a:r>
          </a:p>
          <a:p>
            <a:pPr marL="742950" lvl="1" indent="-285750">
              <a:buFont typeface="Arial" charset="0"/>
              <a:buChar char="•"/>
            </a:pPr>
            <a:endParaRPr lang="en-US" dirty="0"/>
          </a:p>
        </p:txBody>
      </p:sp>
      <p:sp>
        <p:nvSpPr>
          <p:cNvPr id="11" name="TextBox 10"/>
          <p:cNvSpPr txBox="1"/>
          <p:nvPr/>
        </p:nvSpPr>
        <p:spPr>
          <a:xfrm>
            <a:off x="4277758" y="4290225"/>
            <a:ext cx="3568475" cy="2092881"/>
          </a:xfrm>
          <a:prstGeom prst="rect">
            <a:avLst/>
          </a:prstGeom>
          <a:noFill/>
        </p:spPr>
        <p:txBody>
          <a:bodyPr wrap="square" rtlCol="0">
            <a:spAutoFit/>
          </a:bodyPr>
          <a:lstStyle/>
          <a:p>
            <a:pPr marL="285750" indent="-285750">
              <a:buFont typeface="Arial" charset="0"/>
              <a:buChar char="•"/>
            </a:pPr>
            <a:r>
              <a:rPr lang="en-US" sz="1600" dirty="0" smtClean="0"/>
              <a:t>14-0 when we score 16+ points off opponent turnovers</a:t>
            </a:r>
          </a:p>
          <a:p>
            <a:pPr marL="285750" indent="-285750">
              <a:buFont typeface="Arial" charset="0"/>
              <a:buChar char="•"/>
            </a:pPr>
            <a:r>
              <a:rPr lang="en-US" sz="1600" dirty="0" smtClean="0"/>
              <a:t>7-10 otherwise</a:t>
            </a:r>
          </a:p>
          <a:p>
            <a:pPr marL="742950" lvl="1" indent="-285750">
              <a:buFont typeface="Arial" charset="0"/>
              <a:buChar char="•"/>
            </a:pPr>
            <a:r>
              <a:rPr lang="en-US" sz="1600" dirty="0" smtClean="0"/>
              <a:t>6-0 if our field goal percentage is more than 7.2% greater than the opponent</a:t>
            </a:r>
          </a:p>
          <a:p>
            <a:pPr marL="742950" lvl="1" indent="-285750">
              <a:buFont typeface="Arial" charset="0"/>
              <a:buChar char="•"/>
            </a:pPr>
            <a:r>
              <a:rPr lang="en-US" sz="1600" dirty="0" smtClean="0"/>
              <a:t>1-10 if it is less than 7.2%</a:t>
            </a:r>
          </a:p>
          <a:p>
            <a:pPr marL="742950" lvl="1" indent="-285750">
              <a:buFont typeface="Arial" charset="0"/>
              <a:buChar char="•"/>
            </a:pPr>
            <a:endParaRPr lang="en-US" dirty="0"/>
          </a:p>
        </p:txBody>
      </p:sp>
      <p:sp>
        <p:nvSpPr>
          <p:cNvPr id="14" name="TextBox 13"/>
          <p:cNvSpPr txBox="1"/>
          <p:nvPr/>
        </p:nvSpPr>
        <p:spPr>
          <a:xfrm>
            <a:off x="7909116" y="4286490"/>
            <a:ext cx="3568475" cy="1600438"/>
          </a:xfrm>
          <a:prstGeom prst="rect">
            <a:avLst/>
          </a:prstGeom>
          <a:noFill/>
        </p:spPr>
        <p:txBody>
          <a:bodyPr wrap="square" rtlCol="0">
            <a:spAutoFit/>
          </a:bodyPr>
          <a:lstStyle/>
          <a:p>
            <a:pPr marL="285750" indent="-285750">
              <a:buFont typeface="Arial" charset="0"/>
              <a:buChar char="•"/>
            </a:pPr>
            <a:r>
              <a:rPr lang="en-US" sz="1600" dirty="0" smtClean="0"/>
              <a:t>17-1 when we score 74+ points</a:t>
            </a:r>
          </a:p>
          <a:p>
            <a:pPr marL="285750" indent="-285750">
              <a:buFont typeface="Arial" charset="0"/>
              <a:buChar char="•"/>
            </a:pPr>
            <a:r>
              <a:rPr lang="en-US" sz="1600" dirty="0" smtClean="0"/>
              <a:t>4-9 when we score less than 74</a:t>
            </a:r>
          </a:p>
          <a:p>
            <a:pPr marL="742950" lvl="1" indent="-285750">
              <a:buFont typeface="Arial" charset="0"/>
              <a:buChar char="•"/>
            </a:pPr>
            <a:r>
              <a:rPr lang="en-US" sz="1600" dirty="0" smtClean="0"/>
              <a:t>4-1 when we make 2+ more free throws than the opponent</a:t>
            </a:r>
          </a:p>
          <a:p>
            <a:pPr marL="742950" lvl="1" indent="-285750">
              <a:buFont typeface="Arial" charset="0"/>
              <a:buChar char="•"/>
            </a:pPr>
            <a:r>
              <a:rPr lang="en-US" sz="1600" dirty="0" smtClean="0"/>
              <a:t>0-8 otherwise</a:t>
            </a:r>
          </a:p>
          <a:p>
            <a:pPr marL="742950" lvl="1" indent="-285750">
              <a:buFont typeface="Arial" charset="0"/>
              <a:buChar char="•"/>
            </a:pPr>
            <a:endParaRPr lang="en-US" dirty="0"/>
          </a:p>
        </p:txBody>
      </p:sp>
    </p:spTree>
    <p:extLst>
      <p:ext uri="{BB962C8B-B14F-4D97-AF65-F5344CB8AC3E}">
        <p14:creationId xmlns:p14="http://schemas.microsoft.com/office/powerpoint/2010/main" val="203967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963" y="206556"/>
            <a:ext cx="10058400" cy="929492"/>
          </a:xfrm>
        </p:spPr>
        <p:txBody>
          <a:bodyPr>
            <a:normAutofit/>
          </a:bodyPr>
          <a:lstStyle/>
          <a:p>
            <a:r>
              <a:rPr lang="en-US" sz="6000" dirty="0" smtClean="0"/>
              <a:t>Saint Rose Analysis</a:t>
            </a:r>
            <a:endParaRPr lang="en-US" sz="6000" dirty="0"/>
          </a:p>
        </p:txBody>
      </p:sp>
      <p:sp>
        <p:nvSpPr>
          <p:cNvPr id="4" name="Content Placeholder 2"/>
          <p:cNvSpPr>
            <a:spLocks noGrp="1"/>
          </p:cNvSpPr>
          <p:nvPr>
            <p:ph idx="1"/>
          </p:nvPr>
        </p:nvSpPr>
        <p:spPr>
          <a:xfrm>
            <a:off x="1096963" y="1136048"/>
            <a:ext cx="10058400" cy="488564"/>
          </a:xfrm>
        </p:spPr>
        <p:txBody>
          <a:bodyPr>
            <a:normAutofit/>
          </a:bodyPr>
          <a:lstStyle/>
          <a:p>
            <a:pPr>
              <a:buFont typeface="Arial" charset="0"/>
              <a:buChar char="•"/>
            </a:pPr>
            <a:r>
              <a:rPr lang="en-US" sz="2800" dirty="0"/>
              <a:t> </a:t>
            </a:r>
            <a:r>
              <a:rPr lang="en-US" sz="2800" dirty="0" smtClean="0"/>
              <a:t>What does this mean?</a:t>
            </a:r>
          </a:p>
        </p:txBody>
      </p:sp>
      <p:pic>
        <p:nvPicPr>
          <p:cNvPr id="3" name="Picture 2"/>
          <p:cNvPicPr>
            <a:picLocks noChangeAspect="1"/>
          </p:cNvPicPr>
          <p:nvPr/>
        </p:nvPicPr>
        <p:blipFill>
          <a:blip r:embed="rId2"/>
          <a:stretch>
            <a:fillRect/>
          </a:stretch>
        </p:blipFill>
        <p:spPr>
          <a:xfrm>
            <a:off x="1096963" y="1790056"/>
            <a:ext cx="3180795" cy="2421593"/>
          </a:xfrm>
          <a:prstGeom prst="rect">
            <a:avLst/>
          </a:prstGeom>
        </p:spPr>
      </p:pic>
      <p:pic>
        <p:nvPicPr>
          <p:cNvPr id="8" name="Picture 7"/>
          <p:cNvPicPr>
            <a:picLocks noChangeAspect="1"/>
          </p:cNvPicPr>
          <p:nvPr/>
        </p:nvPicPr>
        <p:blipFill>
          <a:blip r:embed="rId3"/>
          <a:stretch>
            <a:fillRect/>
          </a:stretch>
        </p:blipFill>
        <p:spPr>
          <a:xfrm>
            <a:off x="8296795" y="1790056"/>
            <a:ext cx="3093518" cy="2421593"/>
          </a:xfrm>
          <a:prstGeom prst="rect">
            <a:avLst/>
          </a:prstGeom>
        </p:spPr>
      </p:pic>
      <p:pic>
        <p:nvPicPr>
          <p:cNvPr id="9" name="Picture 8"/>
          <p:cNvPicPr>
            <a:picLocks noChangeAspect="1"/>
          </p:cNvPicPr>
          <p:nvPr/>
        </p:nvPicPr>
        <p:blipFill>
          <a:blip r:embed="rId4"/>
          <a:stretch>
            <a:fillRect/>
          </a:stretch>
        </p:blipFill>
        <p:spPr>
          <a:xfrm>
            <a:off x="4665437" y="1790056"/>
            <a:ext cx="3243679" cy="2422494"/>
          </a:xfrm>
          <a:prstGeom prst="rect">
            <a:avLst/>
          </a:prstGeom>
        </p:spPr>
      </p:pic>
      <p:sp>
        <p:nvSpPr>
          <p:cNvPr id="10" name="TextBox 9"/>
          <p:cNvSpPr txBox="1"/>
          <p:nvPr/>
        </p:nvSpPr>
        <p:spPr>
          <a:xfrm>
            <a:off x="1096962" y="4290225"/>
            <a:ext cx="3568475" cy="1846659"/>
          </a:xfrm>
          <a:prstGeom prst="rect">
            <a:avLst/>
          </a:prstGeom>
          <a:noFill/>
        </p:spPr>
        <p:txBody>
          <a:bodyPr wrap="square" rtlCol="0">
            <a:spAutoFit/>
          </a:bodyPr>
          <a:lstStyle/>
          <a:p>
            <a:pPr marL="285750" indent="-285750">
              <a:buFont typeface="Arial" charset="0"/>
              <a:buChar char="•"/>
            </a:pPr>
            <a:r>
              <a:rPr lang="en-US" sz="1600" dirty="0" smtClean="0"/>
              <a:t>Place a strong emphasis on rebounding!</a:t>
            </a:r>
          </a:p>
          <a:p>
            <a:pPr marL="285750" indent="-285750">
              <a:buFont typeface="Arial" charset="0"/>
              <a:buChar char="•"/>
            </a:pPr>
            <a:r>
              <a:rPr lang="en-US" sz="1600" dirty="0" smtClean="0"/>
              <a:t>When we control the glass, we control the game.</a:t>
            </a:r>
          </a:p>
          <a:p>
            <a:pPr marL="285750" indent="-285750">
              <a:buFont typeface="Arial" charset="0"/>
              <a:buChar char="•"/>
            </a:pPr>
            <a:r>
              <a:rPr lang="en-US" sz="1600" dirty="0" smtClean="0"/>
              <a:t>Pace and tempo </a:t>
            </a:r>
            <a:r>
              <a:rPr lang="mr-IN" sz="1600" dirty="0" smtClean="0"/>
              <a:t>–</a:t>
            </a:r>
            <a:r>
              <a:rPr lang="en-US" sz="1600" dirty="0" smtClean="0"/>
              <a:t> more shots lead to more rebounds</a:t>
            </a:r>
          </a:p>
          <a:p>
            <a:pPr marL="742950" lvl="1" indent="-285750">
              <a:buFont typeface="Arial" charset="0"/>
              <a:buChar char="•"/>
            </a:pPr>
            <a:endParaRPr lang="en-US" dirty="0"/>
          </a:p>
        </p:txBody>
      </p:sp>
      <p:sp>
        <p:nvSpPr>
          <p:cNvPr id="12" name="TextBox 11"/>
          <p:cNvSpPr txBox="1"/>
          <p:nvPr/>
        </p:nvSpPr>
        <p:spPr>
          <a:xfrm>
            <a:off x="4665437" y="4291126"/>
            <a:ext cx="3568475" cy="2554545"/>
          </a:xfrm>
          <a:prstGeom prst="rect">
            <a:avLst/>
          </a:prstGeom>
          <a:noFill/>
        </p:spPr>
        <p:txBody>
          <a:bodyPr wrap="square" rtlCol="0">
            <a:spAutoFit/>
          </a:bodyPr>
          <a:lstStyle/>
          <a:p>
            <a:pPr marL="285750" indent="-285750">
              <a:buFont typeface="Arial" charset="0"/>
              <a:buChar char="•"/>
            </a:pPr>
            <a:r>
              <a:rPr lang="en-US" sz="1600" dirty="0" smtClean="0"/>
              <a:t>Defensive disruption and shot selection - “The best offense is a good defense.” Turnovers lead to fast breaks which lead to easy shots.</a:t>
            </a:r>
          </a:p>
          <a:p>
            <a:pPr marL="285750" indent="-285750">
              <a:buFont typeface="Arial" charset="0"/>
              <a:buChar char="•"/>
            </a:pPr>
            <a:r>
              <a:rPr lang="en-US" sz="1600" dirty="0" smtClean="0"/>
              <a:t>If our defense isn’t generating points, we must emphasize taking high percentage shots on the offensive end</a:t>
            </a:r>
          </a:p>
          <a:p>
            <a:pPr marL="285750" indent="-285750">
              <a:buFont typeface="Arial" charset="0"/>
              <a:buChar char="•"/>
            </a:pPr>
            <a:endParaRPr lang="en-US" sz="1600" dirty="0" smtClean="0"/>
          </a:p>
          <a:p>
            <a:pPr marL="285750" indent="-285750">
              <a:buFont typeface="Arial" charset="0"/>
              <a:buChar char="•"/>
            </a:pPr>
            <a:endParaRPr lang="en-US" sz="1600" dirty="0" smtClean="0"/>
          </a:p>
        </p:txBody>
      </p:sp>
      <p:sp>
        <p:nvSpPr>
          <p:cNvPr id="13" name="TextBox 12"/>
          <p:cNvSpPr txBox="1"/>
          <p:nvPr/>
        </p:nvSpPr>
        <p:spPr>
          <a:xfrm>
            <a:off x="8233912" y="4290225"/>
            <a:ext cx="3568475" cy="1815882"/>
          </a:xfrm>
          <a:prstGeom prst="rect">
            <a:avLst/>
          </a:prstGeom>
          <a:noFill/>
        </p:spPr>
        <p:txBody>
          <a:bodyPr wrap="square" rtlCol="0">
            <a:spAutoFit/>
          </a:bodyPr>
          <a:lstStyle/>
          <a:p>
            <a:pPr marL="285750" indent="-285750">
              <a:buFont typeface="Arial" charset="0"/>
              <a:buChar char="•"/>
            </a:pPr>
            <a:r>
              <a:rPr lang="en-US" sz="1600" dirty="0" smtClean="0"/>
              <a:t>We’re hard to beat in a higher scoring game </a:t>
            </a:r>
            <a:r>
              <a:rPr lang="mr-IN" sz="1600" dirty="0" smtClean="0"/>
              <a:t>–</a:t>
            </a:r>
            <a:r>
              <a:rPr lang="en-US" sz="1600" dirty="0" smtClean="0"/>
              <a:t> this once again favors a high paced up tempo offense</a:t>
            </a:r>
          </a:p>
          <a:p>
            <a:pPr marL="285750" indent="-285750">
              <a:buFont typeface="Arial" charset="0"/>
              <a:buChar char="•"/>
            </a:pPr>
            <a:r>
              <a:rPr lang="en-US" sz="1600" dirty="0" smtClean="0"/>
              <a:t>Still capable of winning low scoring affairs, but need to work the ball in the paint and get to the free throw line</a:t>
            </a:r>
          </a:p>
        </p:txBody>
      </p:sp>
    </p:spTree>
    <p:extLst>
      <p:ext uri="{BB962C8B-B14F-4D97-AF65-F5344CB8AC3E}">
        <p14:creationId xmlns:p14="http://schemas.microsoft.com/office/powerpoint/2010/main" val="66490943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1863</TotalTime>
  <Words>1109</Words>
  <Application>Microsoft Macintosh PowerPoint</Application>
  <PresentationFormat>Widescreen</PresentationFormat>
  <Paragraphs>119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Calibri Light</vt:lpstr>
      <vt:lpstr>Mangal</vt:lpstr>
      <vt:lpstr>Times</vt:lpstr>
      <vt:lpstr>Arial</vt:lpstr>
      <vt:lpstr>Retrospect</vt:lpstr>
      <vt:lpstr>Analyzing Strengths and Weaknesses of Northeast 10 Conference Basketball Teams</vt:lpstr>
      <vt:lpstr>Overview</vt:lpstr>
      <vt:lpstr>Initial Roadblocks</vt:lpstr>
      <vt:lpstr>Python</vt:lpstr>
      <vt:lpstr>PowerPoint Presentation</vt:lpstr>
      <vt:lpstr>Data</vt:lpstr>
      <vt:lpstr>Models Used</vt:lpstr>
      <vt:lpstr>Saint Rose Analysis</vt:lpstr>
      <vt:lpstr>Saint Rose Analysis</vt:lpstr>
      <vt:lpstr>Defensive Rebound Analysis</vt:lpstr>
      <vt:lpstr>Points Scored Analysis</vt:lpstr>
      <vt:lpstr>Logistic Regression?</vt:lpstr>
      <vt:lpstr>Opposition Research</vt:lpstr>
      <vt:lpstr>Potential Issue?</vt:lpstr>
      <vt:lpstr>Analysis of Average Opponent</vt:lpstr>
      <vt:lpstr>Analysis of Excellent Opponent</vt:lpstr>
      <vt:lpstr>Future Possibilities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Strengths and Weaknesses of Northeast 10 Conference Basketball Teams</dc:title>
  <dc:creator>Ethan Miller</dc:creator>
  <cp:lastModifiedBy>Ethan Miller</cp:lastModifiedBy>
  <cp:revision>54</cp:revision>
  <dcterms:created xsi:type="dcterms:W3CDTF">2018-04-04T15:01:43Z</dcterms:created>
  <dcterms:modified xsi:type="dcterms:W3CDTF">2018-04-05T22:05:11Z</dcterms:modified>
</cp:coreProperties>
</file>